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Archivo Narrow"/>
      <p:regular r:id="rId26"/>
      <p:bold r:id="rId27"/>
      <p:italic r:id="rId28"/>
      <p:boldItalic r:id="rId29"/>
    </p:embeddedFont>
    <p:embeddedFont>
      <p:font typeface="Archivo Medium"/>
      <p:regular r:id="rId30"/>
      <p:bold r:id="rId31"/>
      <p:italic r:id="rId32"/>
      <p:boldItalic r:id="rId33"/>
    </p:embeddedFont>
    <p:embeddedFont>
      <p:font typeface="Archivo Thin"/>
      <p:regular r:id="rId34"/>
      <p:bold r:id="rId35"/>
      <p:italic r:id="rId36"/>
      <p:boldItalic r:id="rId37"/>
    </p:embeddedFont>
    <p:embeddedFont>
      <p:font typeface="Archivo"/>
      <p:regular r:id="rId38"/>
      <p:bold r:id="rId39"/>
      <p:italic r:id="rId40"/>
      <p:boldItalic r:id="rId41"/>
    </p:embeddedFont>
    <p:embeddedFont>
      <p:font typeface="Archivo Black"/>
      <p:regular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43" roundtripDataSignature="AMtx7mj1Clk15WuuF73UlNtfGY/tivmfM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Archivo-italic.fntdata"/><Relationship Id="rId20" Type="http://schemas.openxmlformats.org/officeDocument/2006/relationships/slide" Target="slides/slide15.xml"/><Relationship Id="rId42" Type="http://schemas.openxmlformats.org/officeDocument/2006/relationships/font" Target="fonts/ArchivoBlack-regular.fntdata"/><Relationship Id="rId41" Type="http://schemas.openxmlformats.org/officeDocument/2006/relationships/font" Target="fonts/Archivo-boldItalic.fntdata"/><Relationship Id="rId22" Type="http://schemas.openxmlformats.org/officeDocument/2006/relationships/slide" Target="slides/slide17.xml"/><Relationship Id="rId21" Type="http://schemas.openxmlformats.org/officeDocument/2006/relationships/slide" Target="slides/slide16.xml"/><Relationship Id="rId43" Type="http://customschemas.google.com/relationships/presentationmetadata" Target="meta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ArchivoNarrow-regular.fntdata"/><Relationship Id="rId25" Type="http://schemas.openxmlformats.org/officeDocument/2006/relationships/slide" Target="slides/slide20.xml"/><Relationship Id="rId28" Type="http://schemas.openxmlformats.org/officeDocument/2006/relationships/font" Target="fonts/ArchivoNarrow-italic.fntdata"/><Relationship Id="rId27" Type="http://schemas.openxmlformats.org/officeDocument/2006/relationships/font" Target="fonts/ArchivoNarrow-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rchivoNarrow-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ArchivoMedium-bold.fntdata"/><Relationship Id="rId30" Type="http://schemas.openxmlformats.org/officeDocument/2006/relationships/font" Target="fonts/ArchivoMedium-regular.fntdata"/><Relationship Id="rId11" Type="http://schemas.openxmlformats.org/officeDocument/2006/relationships/slide" Target="slides/slide6.xml"/><Relationship Id="rId33" Type="http://schemas.openxmlformats.org/officeDocument/2006/relationships/font" Target="fonts/ArchivoMedium-boldItalic.fntdata"/><Relationship Id="rId10" Type="http://schemas.openxmlformats.org/officeDocument/2006/relationships/slide" Target="slides/slide5.xml"/><Relationship Id="rId32" Type="http://schemas.openxmlformats.org/officeDocument/2006/relationships/font" Target="fonts/ArchivoMedium-italic.fntdata"/><Relationship Id="rId13" Type="http://schemas.openxmlformats.org/officeDocument/2006/relationships/slide" Target="slides/slide8.xml"/><Relationship Id="rId35" Type="http://schemas.openxmlformats.org/officeDocument/2006/relationships/font" Target="fonts/ArchivoThin-bold.fntdata"/><Relationship Id="rId12" Type="http://schemas.openxmlformats.org/officeDocument/2006/relationships/slide" Target="slides/slide7.xml"/><Relationship Id="rId34" Type="http://schemas.openxmlformats.org/officeDocument/2006/relationships/font" Target="fonts/ArchivoThin-regular.fntdata"/><Relationship Id="rId15" Type="http://schemas.openxmlformats.org/officeDocument/2006/relationships/slide" Target="slides/slide10.xml"/><Relationship Id="rId37" Type="http://schemas.openxmlformats.org/officeDocument/2006/relationships/font" Target="fonts/ArchivoThin-boldItalic.fntdata"/><Relationship Id="rId14" Type="http://schemas.openxmlformats.org/officeDocument/2006/relationships/slide" Target="slides/slide9.xml"/><Relationship Id="rId36" Type="http://schemas.openxmlformats.org/officeDocument/2006/relationships/font" Target="fonts/ArchivoThin-italic.fntdata"/><Relationship Id="rId17" Type="http://schemas.openxmlformats.org/officeDocument/2006/relationships/slide" Target="slides/slide12.xml"/><Relationship Id="rId39" Type="http://schemas.openxmlformats.org/officeDocument/2006/relationships/font" Target="fonts/Archivo-bold.fntdata"/><Relationship Id="rId16" Type="http://schemas.openxmlformats.org/officeDocument/2006/relationships/slide" Target="slides/slide11.xml"/><Relationship Id="rId38" Type="http://schemas.openxmlformats.org/officeDocument/2006/relationships/font" Target="fonts/Archivo-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1.png>
</file>

<file path=ppt/media/image12.jpg>
</file>

<file path=ppt/media/image13.png>
</file>

<file path=ppt/media/image14.jpg>
</file>

<file path=ppt/media/image15.png>
</file>

<file path=ppt/media/image16.png>
</file>

<file path=ppt/media/image19.png>
</file>

<file path=ppt/media/image2.png>
</file>

<file path=ppt/media/image4.png>
</file>

<file path=ppt/media/image5.jpg>
</file>

<file path=ppt/media/image6.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d4760477cf_0_3: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88" name="Google Shape;188;g2d4760477cf_0_3: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189" name="Google Shape;189;g2d4760477cf_0_3: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0" name="Google Shape;190;g2d4760477cf_0_3: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191" name="Google Shape;191;g2d4760477cf_0_3: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92" name="Google Shape;192;g2d4760477cf_0_3: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d4760477cf_0_23: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09" name="Google Shape;209;g2d4760477cf_0_23: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210" name="Google Shape;210;g2d4760477cf_0_23: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1" name="Google Shape;211;g2d4760477cf_0_23: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212" name="Google Shape;212;g2d4760477cf_0_23: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13" name="Google Shape;213;g2d4760477cf_0_23: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d4760477cf_0_43: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30" name="Google Shape;230;g2d4760477cf_0_43: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231" name="Google Shape;231;g2d4760477cf_0_43: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2" name="Google Shape;232;g2d4760477cf_0_43: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233" name="Google Shape;233;g2d4760477cf_0_43: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34" name="Google Shape;234;g2d4760477cf_0_43: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d4760477cf_0_63: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51" name="Google Shape;251;g2d4760477cf_0_63: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252" name="Google Shape;252;g2d4760477cf_0_63: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3" name="Google Shape;253;g2d4760477cf_0_63: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254" name="Google Shape;254;g2d4760477cf_0_63: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55" name="Google Shape;255;g2d4760477cf_0_63: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d4760477cf_0_78: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67" name="Google Shape;267;g2d4760477cf_0_78: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268" name="Google Shape;268;g2d4760477cf_0_78: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9" name="Google Shape;269;g2d4760477cf_0_78: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270" name="Google Shape;270;g2d4760477cf_0_78: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71" name="Google Shape;271;g2d4760477cf_0_78: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d4760477cf_0_98: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88" name="Google Shape;288;g2d4760477cf_0_98: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289" name="Google Shape;289;g2d4760477cf_0_98: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0" name="Google Shape;290;g2d4760477cf_0_98: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291" name="Google Shape;291;g2d4760477cf_0_98: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92" name="Google Shape;292;g2d4760477cf_0_98: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d4760477cf_0_114: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05" name="Google Shape;305;g2d4760477cf_0_114: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306" name="Google Shape;306;g2d4760477cf_0_114: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7" name="Google Shape;307;g2d4760477cf_0_114: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308" name="Google Shape;308;g2d4760477cf_0_114: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09" name="Google Shape;309;g2d4760477cf_0_114: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d4760477cf_0_134: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26" name="Google Shape;326;g2d4760477cf_0_134: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327" name="Google Shape;327;g2d4760477cf_0_134: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8" name="Google Shape;328;g2d4760477cf_0_134: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329" name="Google Shape;329;g2d4760477cf_0_134: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30" name="Google Shape;330;g2d4760477cf_0_134: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2d4760477cf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7" name="Google Shape;347;g2d4760477cf_0_1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Hoja genérica</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d4760477cf_0_159: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53" name="Google Shape;353;g2d4760477cf_0_159: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354" name="Google Shape;354;g2d4760477cf_0_159: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5" name="Google Shape;355;g2d4760477cf_0_159: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Este formato es para presentar los ejercicios de TODAS LAS CLASES</a:t>
            </a:r>
            <a:endParaRPr/>
          </a:p>
        </p:txBody>
      </p:sp>
      <p:sp>
        <p:nvSpPr>
          <p:cNvPr id="356" name="Google Shape;356;g2d4760477cf_0_159: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57" name="Google Shape;357;g2d4760477cf_0_159: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f22587397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 name="Google Shape;59;g2f22587397b_2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Hoja genérica</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2d4760477cf_0_183: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78" name="Google Shape;378;g2d4760477cf_0_183: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379" name="Google Shape;379;g2d4760477cf_0_183: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0" name="Google Shape;380;g2d4760477cf_0_183: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Este formato es para presentar los ejercicios de TODAS LAS CLASES</a:t>
            </a:r>
            <a:endParaRPr/>
          </a:p>
        </p:txBody>
      </p:sp>
      <p:sp>
        <p:nvSpPr>
          <p:cNvPr id="381" name="Google Shape;381;g2d4760477cf_0_183: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82" name="Google Shape;382;g2d4760477cf_0_183: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f22587397b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 name="Google Shape;67;g2f22587397b_2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243cb1caa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 name="Google Shape;83;g2243cb1caa2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Deberá estar ubicada las 2 primeras clases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20776cbd67_0_6: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94" name="Google Shape;94;g220776cbd67_0_6: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95" name="Google Shape;95;g220776cbd67_0_6: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6" name="Google Shape;96;g220776cbd67_0_6: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Hoja genérica</a:t>
            </a:r>
            <a:endParaRPr/>
          </a:p>
        </p:txBody>
      </p:sp>
      <p:sp>
        <p:nvSpPr>
          <p:cNvPr id="97" name="Google Shape;97;g220776cbd67_0_6: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98" name="Google Shape;98;g220776cbd67_0_6: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30210dc0ce7_1_1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08" name="Google Shape;108;g30210dc0ce7_1_1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109" name="Google Shape;109;g30210dc0ce7_1_15: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0" name="Google Shape;110;g30210dc0ce7_1_15: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111" name="Google Shape;111;g30210dc0ce7_1_15: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12" name="Google Shape;112;g30210dc0ce7_1_15: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20776cbd67_0_29: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25" name="Google Shape;125;g220776cbd67_0_29: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126" name="Google Shape;126;g220776cbd67_0_29: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7" name="Google Shape;127;g220776cbd67_0_29: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128" name="Google Shape;128;g220776cbd67_0_29: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29" name="Google Shape;129;g220776cbd67_0_29: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d3d4b8dc49_0_12: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46" name="Google Shape;146;g2d3d4b8dc49_0_12: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147" name="Google Shape;147;g2d3d4b8dc49_0_12: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8" name="Google Shape;148;g2d3d4b8dc49_0_12: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149" name="Google Shape;149;g2d3d4b8dc49_0_12: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50" name="Google Shape;150;g2d3d4b8dc49_0_12: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30981396fee_0_64: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67" name="Google Shape;167;g30981396fee_0_64: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1.7.2013</a:t>
            </a:r>
            <a:endParaRPr b="0" i="0" sz="1400" u="none" cap="none" strike="noStrike">
              <a:solidFill>
                <a:srgbClr val="000000"/>
              </a:solidFill>
              <a:latin typeface="Arial"/>
              <a:ea typeface="Arial"/>
              <a:cs typeface="Arial"/>
              <a:sym typeface="Arial"/>
            </a:endParaRPr>
          </a:p>
        </p:txBody>
      </p:sp>
      <p:sp>
        <p:nvSpPr>
          <p:cNvPr id="168" name="Google Shape;168;g30981396fee_0_64: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9" name="Google Shape;169;g30981396fee_0_64: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s"/>
              <a:t>De esta forma se deben presentar los ejercicios en cada clase </a:t>
            </a:r>
            <a:endParaRPr/>
          </a:p>
        </p:txBody>
      </p:sp>
      <p:sp>
        <p:nvSpPr>
          <p:cNvPr id="170" name="Google Shape;170;g30981396fee_0_64: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71" name="Google Shape;171;g30981396fee_0_64: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s" sz="1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3"/>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5" name="Google Shape;45;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4"/>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14"/>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9" name="Google Shape;49;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 name="Shape 17"/>
        <p:cNvGrpSpPr/>
        <p:nvPr/>
      </p:nvGrpSpPr>
      <p:grpSpPr>
        <a:xfrm>
          <a:off x="0" y="0"/>
          <a:ext cx="0" cy="0"/>
          <a:chOff x="0" y="0"/>
          <a:chExt cx="0" cy="0"/>
        </a:xfrm>
      </p:grpSpPr>
      <p:sp>
        <p:nvSpPr>
          <p:cNvPr id="18" name="Google Shape;18;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sp>
        <p:nvSpPr>
          <p:cNvPr id="20" name="Google Shape;20;p7"/>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1" name="Google Shape;21;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4" name="Google Shape;24;p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5" name="Google Shape;25;p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6" name="Google Shape;26;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9" name="Google Shape;29;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10"/>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2" name="Google Shape;32;p10"/>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3" name="Google Shape;33;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11"/>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6" name="Google Shape;36;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1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12"/>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0" name="Google Shape;40;p12"/>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1" name="Google Shape;41;p12"/>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2" name="Google Shape;42;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4.jp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4.jp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jp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4.jp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4.jp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4.jp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4.jp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4.jp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4.jpg"/><Relationship Id="rId4" Type="http://schemas.openxmlformats.org/officeDocument/2006/relationships/image" Target="../media/image15.png"/><Relationship Id="rId5"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jpg"/><Relationship Id="rId4"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4.jpg"/><Relationship Id="rId4" Type="http://schemas.openxmlformats.org/officeDocument/2006/relationships/image" Target="../media/image15.png"/><Relationship Id="rId5"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jp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jp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jpg"/><Relationship Id="rId4" Type="http://schemas.openxmlformats.org/officeDocument/2006/relationships/image" Target="../media/image4.png"/><Relationship Id="rId5"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jp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jp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jp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
          <p:cNvSpPr txBox="1"/>
          <p:nvPr/>
        </p:nvSpPr>
        <p:spPr>
          <a:xfrm>
            <a:off x="803875" y="1795575"/>
            <a:ext cx="7092600" cy="1158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7000"/>
              <a:buFont typeface="Arial"/>
              <a:buNone/>
            </a:pPr>
            <a:r>
              <a:rPr b="1" i="0" lang="es" sz="4800" u="none" cap="none" strike="noStrike">
                <a:solidFill>
                  <a:schemeClr val="lt1"/>
                </a:solidFill>
                <a:latin typeface="Archivo"/>
                <a:ea typeface="Archivo"/>
                <a:cs typeface="Archivo"/>
                <a:sym typeface="Archivo"/>
              </a:rPr>
              <a:t>Iniciación con Python</a:t>
            </a:r>
            <a:endParaRPr b="1" i="0" sz="4800" u="none" cap="none" strike="noStrike">
              <a:solidFill>
                <a:schemeClr val="lt1"/>
              </a:solidFill>
              <a:latin typeface="Archivo"/>
              <a:ea typeface="Archivo"/>
              <a:cs typeface="Archivo"/>
              <a:sym typeface="Archivo"/>
            </a:endParaRPr>
          </a:p>
          <a:p>
            <a:pPr indent="0" lvl="0" marL="0" marR="0" rtl="0" algn="ctr">
              <a:lnSpc>
                <a:spcPct val="100000"/>
              </a:lnSpc>
              <a:spcBef>
                <a:spcPts val="0"/>
              </a:spcBef>
              <a:spcAft>
                <a:spcPts val="0"/>
              </a:spcAft>
              <a:buClr>
                <a:srgbClr val="000000"/>
              </a:buClr>
              <a:buSzPts val="7000"/>
              <a:buFont typeface="Arial"/>
              <a:buNone/>
            </a:pPr>
            <a:r>
              <a:t/>
            </a:r>
            <a:endParaRPr b="1" i="0" sz="7000" u="none" cap="none" strike="noStrike">
              <a:solidFill>
                <a:schemeClr val="lt1"/>
              </a:solidFill>
              <a:latin typeface="Archivo"/>
              <a:ea typeface="Archivo"/>
              <a:cs typeface="Archivo"/>
              <a:sym typeface="Archivo"/>
            </a:endParaRPr>
          </a:p>
        </p:txBody>
      </p:sp>
      <p:sp>
        <p:nvSpPr>
          <p:cNvPr id="55" name="Google Shape;55;p1"/>
          <p:cNvSpPr txBox="1"/>
          <p:nvPr/>
        </p:nvSpPr>
        <p:spPr>
          <a:xfrm>
            <a:off x="2434650" y="3118275"/>
            <a:ext cx="4274700" cy="432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s" sz="1800" u="none" cap="none" strike="noStrike">
                <a:solidFill>
                  <a:schemeClr val="lt1"/>
                </a:solidFill>
                <a:latin typeface="Archivo Medium"/>
                <a:ea typeface="Archivo Medium"/>
                <a:cs typeface="Archivo Medium"/>
                <a:sym typeface="Archivo Medium"/>
              </a:rPr>
              <a:t>Clase 11 - “Funciones”</a:t>
            </a:r>
            <a:endParaRPr b="0" i="0" sz="1800" u="none" cap="none" strike="noStrike">
              <a:solidFill>
                <a:schemeClr val="lt1"/>
              </a:solidFill>
              <a:latin typeface="Archivo Medium"/>
              <a:ea typeface="Archivo Medium"/>
              <a:cs typeface="Archivo Medium"/>
              <a:sym typeface="Archivo Medium"/>
            </a:endParaRPr>
          </a:p>
        </p:txBody>
      </p:sp>
      <p:sp>
        <p:nvSpPr>
          <p:cNvPr id="56" name="Google Shape;56;p1"/>
          <p:cNvSpPr txBox="1"/>
          <p:nvPr/>
        </p:nvSpPr>
        <p:spPr>
          <a:xfrm>
            <a:off x="10454750" y="1472825"/>
            <a:ext cx="49131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2"/>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g2d4760477cf_0_3"/>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195" name="Google Shape;195;g2d4760477cf_0_3"/>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196" name="Google Shape;196;g2d4760477cf_0_3"/>
          <p:cNvGrpSpPr/>
          <p:nvPr/>
        </p:nvGrpSpPr>
        <p:grpSpPr>
          <a:xfrm>
            <a:off x="555362" y="631437"/>
            <a:ext cx="700421" cy="692039"/>
            <a:chOff x="0" y="0"/>
            <a:chExt cx="1867789" cy="1845437"/>
          </a:xfrm>
        </p:grpSpPr>
        <p:sp>
          <p:nvSpPr>
            <p:cNvPr id="197" name="Google Shape;197;g2d4760477cf_0_3"/>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198" name="Google Shape;198;g2d4760477cf_0_3"/>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9" name="Google Shape;199;g2d4760477cf_0_3"/>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lang="es" sz="3000">
                <a:solidFill>
                  <a:schemeClr val="dk1"/>
                </a:solidFill>
                <a:latin typeface="Archivo Black"/>
                <a:ea typeface="Archivo Black"/>
                <a:cs typeface="Archivo Black"/>
                <a:sym typeface="Archivo Black"/>
              </a:rPr>
              <a:t>Tipos de argumentos</a:t>
            </a:r>
            <a:endParaRPr b="0" i="0" sz="3100" u="none" cap="none" strike="noStrike">
              <a:solidFill>
                <a:srgbClr val="000000"/>
              </a:solidFill>
              <a:latin typeface="Archivo Black"/>
              <a:ea typeface="Archivo Black"/>
              <a:cs typeface="Archivo Black"/>
              <a:sym typeface="Archivo Black"/>
            </a:endParaRPr>
          </a:p>
        </p:txBody>
      </p:sp>
      <p:sp>
        <p:nvSpPr>
          <p:cNvPr id="200" name="Google Shape;200;g2d4760477cf_0_3"/>
          <p:cNvSpPr txBox="1"/>
          <p:nvPr/>
        </p:nvSpPr>
        <p:spPr>
          <a:xfrm>
            <a:off x="555350" y="1707838"/>
            <a:ext cx="8104500" cy="406500"/>
          </a:xfrm>
          <a:prstGeom prst="rect">
            <a:avLst/>
          </a:prstGeom>
          <a:noFill/>
          <a:ln>
            <a:noFill/>
          </a:ln>
        </p:spPr>
        <p:txBody>
          <a:bodyPr anchorCtr="0" anchor="t" bIns="0" lIns="0" spcFirstLastPara="1" rIns="0" wrap="square" tIns="0">
            <a:spAutoFit/>
          </a:bodyPr>
          <a:lstStyle/>
          <a:p>
            <a:pPr indent="0" lvl="0" marL="0" marR="0" rtl="0" algn="l">
              <a:lnSpc>
                <a:spcPct val="120008"/>
              </a:lnSpc>
              <a:spcBef>
                <a:spcPts val="0"/>
              </a:spcBef>
              <a:spcAft>
                <a:spcPts val="0"/>
              </a:spcAft>
              <a:buClr>
                <a:srgbClr val="000000"/>
              </a:buClr>
              <a:buSzPts val="1400"/>
              <a:buFont typeface="Arial"/>
              <a:buNone/>
            </a:pPr>
            <a:r>
              <a:rPr lang="es" sz="1200">
                <a:latin typeface="Archivo Narrow"/>
                <a:ea typeface="Archivo Narrow"/>
                <a:cs typeface="Archivo Narrow"/>
                <a:sym typeface="Archivo Narrow"/>
              </a:rPr>
              <a:t>El uso de argumentos permite que las funciones sean mucho más dinámicas y reutilizables. Los argumentos no tienen que limitarse a números. Podés pasarle cadenas, listas, diccionarios, o cualquier tipo de dato que Python soporte. </a:t>
            </a:r>
            <a:endParaRPr b="0" i="0" sz="1200" u="none" cap="none" strike="noStrike">
              <a:solidFill>
                <a:srgbClr val="000000"/>
              </a:solidFill>
              <a:latin typeface="Archivo Narrow"/>
              <a:ea typeface="Archivo Narrow"/>
              <a:cs typeface="Archivo Narrow"/>
              <a:sym typeface="Archivo Narrow"/>
            </a:endParaRPr>
          </a:p>
        </p:txBody>
      </p:sp>
      <p:pic>
        <p:nvPicPr>
          <p:cNvPr id="201" name="Google Shape;201;g2d4760477cf_0_3"/>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sp>
        <p:nvSpPr>
          <p:cNvPr id="202" name="Google Shape;202;g2d4760477cf_0_3"/>
          <p:cNvSpPr txBox="1"/>
          <p:nvPr/>
        </p:nvSpPr>
        <p:spPr>
          <a:xfrm>
            <a:off x="1692200" y="2980150"/>
            <a:ext cx="6618300" cy="1310100"/>
          </a:xfrm>
          <a:prstGeom prst="rect">
            <a:avLst/>
          </a:prstGeom>
          <a:solidFill>
            <a:srgbClr val="1F1F1F"/>
          </a:solid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s" sz="1050">
                <a:solidFill>
                  <a:srgbClr val="F47067"/>
                </a:solidFill>
                <a:latin typeface="Courier New"/>
                <a:ea typeface="Courier New"/>
                <a:cs typeface="Courier New"/>
                <a:sym typeface="Courier New"/>
              </a:rPr>
              <a:t>def</a:t>
            </a:r>
            <a:r>
              <a:rPr lang="es" sz="1050">
                <a:solidFill>
                  <a:srgbClr val="ADBAC7"/>
                </a:solidFill>
                <a:latin typeface="Courier New"/>
                <a:ea typeface="Courier New"/>
                <a:cs typeface="Courier New"/>
                <a:sym typeface="Courier New"/>
              </a:rPr>
              <a:t> </a:t>
            </a:r>
            <a:r>
              <a:rPr lang="es" sz="1050">
                <a:solidFill>
                  <a:srgbClr val="DCBDFB"/>
                </a:solidFill>
                <a:latin typeface="Courier New"/>
                <a:ea typeface="Courier New"/>
                <a:cs typeface="Courier New"/>
                <a:sym typeface="Courier New"/>
              </a:rPr>
              <a:t>saludar</a:t>
            </a:r>
            <a:r>
              <a:rPr lang="es" sz="1050">
                <a:solidFill>
                  <a:srgbClr val="ADBAC7"/>
                </a:solidFill>
                <a:latin typeface="Courier New"/>
                <a:ea typeface="Courier New"/>
                <a:cs typeface="Courier New"/>
                <a:sym typeface="Courier New"/>
              </a:rPr>
              <a:t>(</a:t>
            </a:r>
            <a:r>
              <a:rPr lang="es" sz="1050">
                <a:solidFill>
                  <a:srgbClr val="F69D50"/>
                </a:solidFill>
                <a:latin typeface="Courier New"/>
                <a:ea typeface="Courier New"/>
                <a:cs typeface="Courier New"/>
                <a:sym typeface="Courier New"/>
              </a:rPr>
              <a:t>nombre</a:t>
            </a:r>
            <a:r>
              <a:rPr lang="es" sz="1050">
                <a:solidFill>
                  <a:srgbClr val="ADBAC7"/>
                </a:solidFill>
                <a:latin typeface="Courier New"/>
                <a:ea typeface="Courier New"/>
                <a:cs typeface="Courier New"/>
                <a:sym typeface="Courier New"/>
              </a:rPr>
              <a:t>):</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   </a:t>
            </a:r>
            <a:r>
              <a:rPr lang="es" sz="1050">
                <a:solidFill>
                  <a:srgbClr val="DCBDFB"/>
                </a:solidFill>
                <a:latin typeface="Courier New"/>
                <a:ea typeface="Courier New"/>
                <a:cs typeface="Courier New"/>
                <a:sym typeface="Courier New"/>
              </a:rPr>
              <a:t>print</a:t>
            </a:r>
            <a:r>
              <a:rPr lang="es" sz="1050">
                <a:solidFill>
                  <a:srgbClr val="ADBAC7"/>
                </a:solidFill>
                <a:latin typeface="Courier New"/>
                <a:ea typeface="Courier New"/>
                <a:cs typeface="Courier New"/>
                <a:sym typeface="Courier New"/>
              </a:rPr>
              <a:t>(</a:t>
            </a:r>
            <a:r>
              <a:rPr lang="es" sz="1050">
                <a:solidFill>
                  <a:srgbClr val="96D0FF"/>
                </a:solidFill>
                <a:latin typeface="Courier New"/>
                <a:ea typeface="Courier New"/>
                <a:cs typeface="Courier New"/>
                <a:sym typeface="Courier New"/>
              </a:rPr>
              <a:t>"Hola"</a:t>
            </a:r>
            <a:r>
              <a:rPr lang="es" sz="1050">
                <a:solidFill>
                  <a:srgbClr val="ADBAC7"/>
                </a:solidFill>
                <a:latin typeface="Courier New"/>
                <a:ea typeface="Courier New"/>
                <a:cs typeface="Courier New"/>
                <a:sym typeface="Courier New"/>
              </a:rPr>
              <a:t>, </a:t>
            </a:r>
            <a:r>
              <a:rPr lang="es" sz="1050">
                <a:solidFill>
                  <a:srgbClr val="F69D50"/>
                </a:solidFill>
                <a:latin typeface="Courier New"/>
                <a:ea typeface="Courier New"/>
                <a:cs typeface="Courier New"/>
                <a:sym typeface="Courier New"/>
              </a:rPr>
              <a:t>nombre</a:t>
            </a:r>
            <a:r>
              <a:rPr lang="es" sz="1050">
                <a:solidFill>
                  <a:srgbClr val="ADBAC7"/>
                </a:solidFill>
                <a:latin typeface="Courier New"/>
                <a:ea typeface="Courier New"/>
                <a:cs typeface="Courier New"/>
                <a:sym typeface="Courier New"/>
              </a:rPr>
              <a:t>)</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DCBDFB"/>
                </a:solidFill>
                <a:latin typeface="Courier New"/>
                <a:ea typeface="Courier New"/>
                <a:cs typeface="Courier New"/>
                <a:sym typeface="Courier New"/>
              </a:rPr>
              <a:t>saludar</a:t>
            </a:r>
            <a:r>
              <a:rPr lang="es" sz="1050">
                <a:solidFill>
                  <a:srgbClr val="ADBAC7"/>
                </a:solidFill>
                <a:latin typeface="Courier New"/>
                <a:ea typeface="Courier New"/>
                <a:cs typeface="Courier New"/>
                <a:sym typeface="Courier New"/>
              </a:rPr>
              <a:t>(</a:t>
            </a:r>
            <a:r>
              <a:rPr lang="es" sz="1050">
                <a:solidFill>
                  <a:srgbClr val="96D0FF"/>
                </a:solidFill>
                <a:latin typeface="Courier New"/>
                <a:ea typeface="Courier New"/>
                <a:cs typeface="Courier New"/>
                <a:sym typeface="Courier New"/>
              </a:rPr>
              <a:t>"Ana"</a:t>
            </a:r>
            <a:r>
              <a:rPr lang="es" sz="1050">
                <a:solidFill>
                  <a:srgbClr val="ADBAC7"/>
                </a:solidFill>
                <a:latin typeface="Courier New"/>
                <a:ea typeface="Courier New"/>
                <a:cs typeface="Courier New"/>
                <a:sym typeface="Courier New"/>
              </a:rPr>
              <a:t>)     </a:t>
            </a:r>
            <a:r>
              <a:rPr lang="es" sz="1050">
                <a:solidFill>
                  <a:srgbClr val="FFFFFF"/>
                </a:solidFill>
                <a:latin typeface="Courier New"/>
                <a:ea typeface="Courier New"/>
                <a:cs typeface="Courier New"/>
                <a:sym typeface="Courier New"/>
              </a:rPr>
              <a:t># Hola Ana</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DCBDFB"/>
                </a:solidFill>
                <a:latin typeface="Courier New"/>
                <a:ea typeface="Courier New"/>
                <a:cs typeface="Courier New"/>
                <a:sym typeface="Courier New"/>
              </a:rPr>
              <a:t>saludar</a:t>
            </a:r>
            <a:r>
              <a:rPr lang="es" sz="1050">
                <a:solidFill>
                  <a:srgbClr val="ADBAC7"/>
                </a:solidFill>
                <a:latin typeface="Courier New"/>
                <a:ea typeface="Courier New"/>
                <a:cs typeface="Courier New"/>
                <a:sym typeface="Courier New"/>
              </a:rPr>
              <a:t>(</a:t>
            </a:r>
            <a:r>
              <a:rPr lang="es" sz="1050">
                <a:solidFill>
                  <a:srgbClr val="96D0FF"/>
                </a:solidFill>
                <a:latin typeface="Courier New"/>
                <a:ea typeface="Courier New"/>
                <a:cs typeface="Courier New"/>
                <a:sym typeface="Courier New"/>
              </a:rPr>
              <a:t>"Carlos"</a:t>
            </a:r>
            <a:r>
              <a:rPr lang="es" sz="1050">
                <a:solidFill>
                  <a:srgbClr val="ADBAC7"/>
                </a:solidFill>
                <a:latin typeface="Courier New"/>
                <a:ea typeface="Courier New"/>
                <a:cs typeface="Courier New"/>
                <a:sym typeface="Courier New"/>
              </a:rPr>
              <a:t>)  </a:t>
            </a:r>
            <a:r>
              <a:rPr lang="es" sz="1050">
                <a:solidFill>
                  <a:srgbClr val="FFFFFF"/>
                </a:solidFill>
                <a:latin typeface="Courier New"/>
                <a:ea typeface="Courier New"/>
                <a:cs typeface="Courier New"/>
                <a:sym typeface="Courier New"/>
              </a:rPr>
              <a:t># Hola Carlos</a:t>
            </a:r>
            <a:endParaRPr sz="1050">
              <a:solidFill>
                <a:srgbClr val="768390"/>
              </a:solidFill>
              <a:highlight>
                <a:srgbClr val="22272E"/>
              </a:highlight>
              <a:latin typeface="Courier New"/>
              <a:ea typeface="Courier New"/>
              <a:cs typeface="Courier New"/>
              <a:sym typeface="Courier New"/>
            </a:endParaRPr>
          </a:p>
        </p:txBody>
      </p:sp>
      <p:grpSp>
        <p:nvGrpSpPr>
          <p:cNvPr id="203" name="Google Shape;203;g2d4760477cf_0_3"/>
          <p:cNvGrpSpPr/>
          <p:nvPr/>
        </p:nvGrpSpPr>
        <p:grpSpPr>
          <a:xfrm>
            <a:off x="669253" y="2418200"/>
            <a:ext cx="3009950" cy="382795"/>
            <a:chOff x="0" y="-9525"/>
            <a:chExt cx="1657918" cy="201641"/>
          </a:xfrm>
        </p:grpSpPr>
        <p:sp>
          <p:nvSpPr>
            <p:cNvPr id="204" name="Google Shape;204;g2d4760477cf_0_3"/>
            <p:cNvSpPr/>
            <p:nvPr/>
          </p:nvSpPr>
          <p:spPr>
            <a:xfrm>
              <a:off x="0" y="0"/>
              <a:ext cx="1657918" cy="192116"/>
            </a:xfrm>
            <a:custGeom>
              <a:rect b="b" l="l" r="r" t="t"/>
              <a:pathLst>
                <a:path extrusionOk="0" h="192116" w="1657918">
                  <a:moveTo>
                    <a:pt x="0" y="0"/>
                  </a:moveTo>
                  <a:lnTo>
                    <a:pt x="1657918" y="0"/>
                  </a:lnTo>
                  <a:lnTo>
                    <a:pt x="1657918" y="192116"/>
                  </a:lnTo>
                  <a:lnTo>
                    <a:pt x="0" y="192116"/>
                  </a:lnTo>
                  <a:close/>
                </a:path>
              </a:pathLst>
            </a:custGeom>
            <a:solidFill>
              <a:srgbClr val="FFAB40">
                <a:alpha val="49020"/>
              </a:srgbClr>
            </a:solidFill>
            <a:ln>
              <a:noFill/>
            </a:ln>
          </p:spPr>
        </p:sp>
        <p:sp>
          <p:nvSpPr>
            <p:cNvPr id="205" name="Google Shape;205;g2d4760477cf_0_3"/>
            <p:cNvSpPr txBox="1"/>
            <p:nvPr/>
          </p:nvSpPr>
          <p:spPr>
            <a:xfrm>
              <a:off x="0" y="-9525"/>
              <a:ext cx="1657800" cy="201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206" name="Google Shape;206;g2d4760477cf_0_3"/>
          <p:cNvSpPr txBox="1"/>
          <p:nvPr/>
        </p:nvSpPr>
        <p:spPr>
          <a:xfrm>
            <a:off x="969450" y="2446125"/>
            <a:ext cx="2562600" cy="323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2100"/>
              <a:buFont typeface="Arial"/>
              <a:buNone/>
            </a:pPr>
            <a:r>
              <a:rPr b="1" i="0" lang="es" sz="2100" u="none" cap="none" strike="noStrike">
                <a:solidFill>
                  <a:srgbClr val="000000"/>
                </a:solidFill>
                <a:latin typeface="Archivo Narrow"/>
                <a:ea typeface="Archivo Narrow"/>
                <a:cs typeface="Archivo Narrow"/>
                <a:sym typeface="Archivo Narrow"/>
              </a:rPr>
              <a:t>Ejemplo con cad</a:t>
            </a:r>
            <a:r>
              <a:rPr b="1" lang="es" sz="2100">
                <a:latin typeface="Archivo Narrow"/>
                <a:ea typeface="Archivo Narrow"/>
                <a:cs typeface="Archivo Narrow"/>
                <a:sym typeface="Archivo Narrow"/>
              </a:rPr>
              <a:t>enas</a:t>
            </a:r>
            <a:r>
              <a:rPr b="1" i="0" lang="es" sz="2100" u="none" cap="none" strike="noStrike">
                <a:solidFill>
                  <a:srgbClr val="000000"/>
                </a:solidFill>
                <a:latin typeface="Archivo Narrow"/>
                <a:ea typeface="Archivo Narrow"/>
                <a:cs typeface="Archivo Narrow"/>
                <a:sym typeface="Archivo Narrow"/>
              </a:rPr>
              <a:t>:</a:t>
            </a:r>
            <a:endParaRPr b="0" i="0" sz="7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g2d4760477cf_0_23"/>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216" name="Google Shape;216;g2d4760477cf_0_23"/>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217" name="Google Shape;217;g2d4760477cf_0_23"/>
          <p:cNvGrpSpPr/>
          <p:nvPr/>
        </p:nvGrpSpPr>
        <p:grpSpPr>
          <a:xfrm>
            <a:off x="555362" y="631437"/>
            <a:ext cx="700421" cy="692039"/>
            <a:chOff x="0" y="0"/>
            <a:chExt cx="1867789" cy="1845437"/>
          </a:xfrm>
        </p:grpSpPr>
        <p:sp>
          <p:nvSpPr>
            <p:cNvPr id="218" name="Google Shape;218;g2d4760477cf_0_23"/>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219" name="Google Shape;219;g2d4760477cf_0_23"/>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0" name="Google Shape;220;g2d4760477cf_0_23"/>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lang="es" sz="3000">
                <a:solidFill>
                  <a:schemeClr val="dk1"/>
                </a:solidFill>
                <a:latin typeface="Archivo Black"/>
                <a:ea typeface="Archivo Black"/>
                <a:cs typeface="Archivo Black"/>
                <a:sym typeface="Archivo Black"/>
              </a:rPr>
              <a:t>Argumentos por defecto</a:t>
            </a:r>
            <a:endParaRPr b="0" i="0" sz="3100" u="none" cap="none" strike="noStrike">
              <a:solidFill>
                <a:srgbClr val="000000"/>
              </a:solidFill>
              <a:latin typeface="Archivo Black"/>
              <a:ea typeface="Archivo Black"/>
              <a:cs typeface="Archivo Black"/>
              <a:sym typeface="Archivo Black"/>
            </a:endParaRPr>
          </a:p>
        </p:txBody>
      </p:sp>
      <p:sp>
        <p:nvSpPr>
          <p:cNvPr id="221" name="Google Shape;221;g2d4760477cf_0_23"/>
          <p:cNvSpPr txBox="1"/>
          <p:nvPr/>
        </p:nvSpPr>
        <p:spPr>
          <a:xfrm>
            <a:off x="555350" y="1686538"/>
            <a:ext cx="8104500" cy="406500"/>
          </a:xfrm>
          <a:prstGeom prst="rect">
            <a:avLst/>
          </a:prstGeom>
          <a:noFill/>
          <a:ln>
            <a:noFill/>
          </a:ln>
        </p:spPr>
        <p:txBody>
          <a:bodyPr anchorCtr="0" anchor="t" bIns="0" lIns="0" spcFirstLastPara="1" rIns="0" wrap="square" tIns="0">
            <a:spAutoFit/>
          </a:bodyPr>
          <a:lstStyle/>
          <a:p>
            <a:pPr indent="0" lvl="0" marL="0" marR="0" rtl="0" algn="l">
              <a:lnSpc>
                <a:spcPct val="120008"/>
              </a:lnSpc>
              <a:spcBef>
                <a:spcPts val="0"/>
              </a:spcBef>
              <a:spcAft>
                <a:spcPts val="0"/>
              </a:spcAft>
              <a:buClr>
                <a:srgbClr val="000000"/>
              </a:buClr>
              <a:buSzPts val="1400"/>
              <a:buFont typeface="Arial"/>
              <a:buNone/>
            </a:pPr>
            <a:r>
              <a:rPr lang="es" sz="1200">
                <a:latin typeface="Archivo Narrow"/>
                <a:ea typeface="Archivo Narrow"/>
                <a:cs typeface="Archivo Narrow"/>
                <a:sym typeface="Archivo Narrow"/>
              </a:rPr>
              <a:t>Los argumentos pueden tener valores “por defecto”, lo que hace más versátiles a las funciones. Esto se consigue igualando los parámetros al valor que queramos usar por defecto:</a:t>
            </a:r>
            <a:endParaRPr b="0" i="0" sz="1200" u="none" cap="none" strike="noStrike">
              <a:solidFill>
                <a:srgbClr val="000000"/>
              </a:solidFill>
              <a:latin typeface="Archivo Narrow"/>
              <a:ea typeface="Archivo Narrow"/>
              <a:cs typeface="Archivo Narrow"/>
              <a:sym typeface="Archivo Narrow"/>
            </a:endParaRPr>
          </a:p>
        </p:txBody>
      </p:sp>
      <p:pic>
        <p:nvPicPr>
          <p:cNvPr id="222" name="Google Shape;222;g2d4760477cf_0_23"/>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grpSp>
        <p:nvGrpSpPr>
          <p:cNvPr id="223" name="Google Shape;223;g2d4760477cf_0_23"/>
          <p:cNvGrpSpPr/>
          <p:nvPr/>
        </p:nvGrpSpPr>
        <p:grpSpPr>
          <a:xfrm>
            <a:off x="676622" y="2403537"/>
            <a:ext cx="1497929" cy="382795"/>
            <a:chOff x="0" y="-9525"/>
            <a:chExt cx="1657918" cy="201641"/>
          </a:xfrm>
        </p:grpSpPr>
        <p:sp>
          <p:nvSpPr>
            <p:cNvPr id="224" name="Google Shape;224;g2d4760477cf_0_23"/>
            <p:cNvSpPr/>
            <p:nvPr/>
          </p:nvSpPr>
          <p:spPr>
            <a:xfrm>
              <a:off x="0" y="0"/>
              <a:ext cx="1657918" cy="192116"/>
            </a:xfrm>
            <a:custGeom>
              <a:rect b="b" l="l" r="r" t="t"/>
              <a:pathLst>
                <a:path extrusionOk="0" h="192116" w="1657918">
                  <a:moveTo>
                    <a:pt x="0" y="0"/>
                  </a:moveTo>
                  <a:lnTo>
                    <a:pt x="1657918" y="0"/>
                  </a:lnTo>
                  <a:lnTo>
                    <a:pt x="1657918" y="192116"/>
                  </a:lnTo>
                  <a:lnTo>
                    <a:pt x="0" y="192116"/>
                  </a:lnTo>
                  <a:close/>
                </a:path>
              </a:pathLst>
            </a:custGeom>
            <a:solidFill>
              <a:srgbClr val="FFAB40">
                <a:alpha val="49020"/>
              </a:srgbClr>
            </a:solidFill>
            <a:ln>
              <a:noFill/>
            </a:ln>
          </p:spPr>
        </p:sp>
        <p:sp>
          <p:nvSpPr>
            <p:cNvPr id="225" name="Google Shape;225;g2d4760477cf_0_23"/>
            <p:cNvSpPr txBox="1"/>
            <p:nvPr/>
          </p:nvSpPr>
          <p:spPr>
            <a:xfrm>
              <a:off x="0" y="-9525"/>
              <a:ext cx="1657800" cy="201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226" name="Google Shape;226;g2d4760477cf_0_23"/>
          <p:cNvSpPr txBox="1"/>
          <p:nvPr/>
        </p:nvSpPr>
        <p:spPr>
          <a:xfrm>
            <a:off x="976825" y="2431463"/>
            <a:ext cx="1016100" cy="323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2100"/>
              <a:buFont typeface="Arial"/>
              <a:buNone/>
            </a:pPr>
            <a:r>
              <a:rPr b="1" i="0" lang="es" sz="2100" u="none" cap="none" strike="noStrike">
                <a:solidFill>
                  <a:srgbClr val="000000"/>
                </a:solidFill>
                <a:latin typeface="Archivo Narrow"/>
                <a:ea typeface="Archivo Narrow"/>
                <a:cs typeface="Archivo Narrow"/>
                <a:sym typeface="Archivo Narrow"/>
              </a:rPr>
              <a:t>Ejemplo:</a:t>
            </a:r>
            <a:endParaRPr b="0" i="0" sz="700" u="none" cap="none" strike="noStrike">
              <a:solidFill>
                <a:srgbClr val="000000"/>
              </a:solidFill>
              <a:latin typeface="Arial"/>
              <a:ea typeface="Arial"/>
              <a:cs typeface="Arial"/>
              <a:sym typeface="Arial"/>
            </a:endParaRPr>
          </a:p>
        </p:txBody>
      </p:sp>
      <p:sp>
        <p:nvSpPr>
          <p:cNvPr id="227" name="Google Shape;227;g2d4760477cf_0_23"/>
          <p:cNvSpPr txBox="1"/>
          <p:nvPr/>
        </p:nvSpPr>
        <p:spPr>
          <a:xfrm>
            <a:off x="1391300" y="2908025"/>
            <a:ext cx="6432600" cy="1267200"/>
          </a:xfrm>
          <a:prstGeom prst="rect">
            <a:avLst/>
          </a:prstGeom>
          <a:solidFill>
            <a:srgbClr val="1F1F1F"/>
          </a:solid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s" sz="1050">
                <a:solidFill>
                  <a:srgbClr val="F47067"/>
                </a:solidFill>
                <a:latin typeface="Courier New"/>
                <a:ea typeface="Courier New"/>
                <a:cs typeface="Courier New"/>
                <a:sym typeface="Courier New"/>
              </a:rPr>
              <a:t>def</a:t>
            </a:r>
            <a:r>
              <a:rPr lang="es" sz="1050">
                <a:solidFill>
                  <a:srgbClr val="ADBAC7"/>
                </a:solidFill>
                <a:latin typeface="Courier New"/>
                <a:ea typeface="Courier New"/>
                <a:cs typeface="Courier New"/>
                <a:sym typeface="Courier New"/>
              </a:rPr>
              <a:t> </a:t>
            </a:r>
            <a:r>
              <a:rPr lang="es" sz="1050">
                <a:solidFill>
                  <a:srgbClr val="DCBDFB"/>
                </a:solidFill>
                <a:latin typeface="Courier New"/>
                <a:ea typeface="Courier New"/>
                <a:cs typeface="Courier New"/>
                <a:sym typeface="Courier New"/>
              </a:rPr>
              <a:t>saludar</a:t>
            </a:r>
            <a:r>
              <a:rPr lang="es" sz="1050">
                <a:solidFill>
                  <a:srgbClr val="ADBAC7"/>
                </a:solidFill>
                <a:latin typeface="Courier New"/>
                <a:ea typeface="Courier New"/>
                <a:cs typeface="Courier New"/>
                <a:sym typeface="Courier New"/>
              </a:rPr>
              <a:t>(</a:t>
            </a:r>
            <a:r>
              <a:rPr lang="es" sz="1050">
                <a:solidFill>
                  <a:srgbClr val="F69D50"/>
                </a:solidFill>
                <a:latin typeface="Courier New"/>
                <a:ea typeface="Courier New"/>
                <a:cs typeface="Courier New"/>
                <a:sym typeface="Courier New"/>
              </a:rPr>
              <a:t>nombre</a:t>
            </a:r>
            <a:r>
              <a:rPr lang="es" sz="1050">
                <a:solidFill>
                  <a:srgbClr val="F47067"/>
                </a:solidFill>
                <a:latin typeface="Courier New"/>
                <a:ea typeface="Courier New"/>
                <a:cs typeface="Courier New"/>
                <a:sym typeface="Courier New"/>
              </a:rPr>
              <a:t>=</a:t>
            </a:r>
            <a:r>
              <a:rPr lang="es" sz="1050">
                <a:solidFill>
                  <a:srgbClr val="96D0FF"/>
                </a:solidFill>
                <a:latin typeface="Courier New"/>
                <a:ea typeface="Courier New"/>
                <a:cs typeface="Courier New"/>
                <a:sym typeface="Courier New"/>
              </a:rPr>
              <a:t>"invitado"</a:t>
            </a:r>
            <a:r>
              <a:rPr lang="es" sz="1050">
                <a:solidFill>
                  <a:srgbClr val="ADBAC7"/>
                </a:solidFill>
                <a:latin typeface="Courier New"/>
                <a:ea typeface="Courier New"/>
                <a:cs typeface="Courier New"/>
                <a:sym typeface="Courier New"/>
              </a:rPr>
              <a:t>):</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   </a:t>
            </a:r>
            <a:r>
              <a:rPr lang="es" sz="1050">
                <a:solidFill>
                  <a:srgbClr val="DCBDFB"/>
                </a:solidFill>
                <a:latin typeface="Courier New"/>
                <a:ea typeface="Courier New"/>
                <a:cs typeface="Courier New"/>
                <a:sym typeface="Courier New"/>
              </a:rPr>
              <a:t>print</a:t>
            </a:r>
            <a:r>
              <a:rPr lang="es" sz="1050">
                <a:solidFill>
                  <a:srgbClr val="ADBAC7"/>
                </a:solidFill>
                <a:latin typeface="Courier New"/>
                <a:ea typeface="Courier New"/>
                <a:cs typeface="Courier New"/>
                <a:sym typeface="Courier New"/>
              </a:rPr>
              <a:t>(</a:t>
            </a:r>
            <a:r>
              <a:rPr lang="es" sz="1050">
                <a:solidFill>
                  <a:srgbClr val="96D0FF"/>
                </a:solidFill>
                <a:latin typeface="Courier New"/>
                <a:ea typeface="Courier New"/>
                <a:cs typeface="Courier New"/>
                <a:sym typeface="Courier New"/>
              </a:rPr>
              <a:t>"Hola"</a:t>
            </a:r>
            <a:r>
              <a:rPr lang="es" sz="1050">
                <a:solidFill>
                  <a:srgbClr val="ADBAC7"/>
                </a:solidFill>
                <a:latin typeface="Courier New"/>
                <a:ea typeface="Courier New"/>
                <a:cs typeface="Courier New"/>
                <a:sym typeface="Courier New"/>
              </a:rPr>
              <a:t>, </a:t>
            </a:r>
            <a:r>
              <a:rPr lang="es" sz="1050">
                <a:solidFill>
                  <a:srgbClr val="F69D50"/>
                </a:solidFill>
                <a:latin typeface="Courier New"/>
                <a:ea typeface="Courier New"/>
                <a:cs typeface="Courier New"/>
                <a:sym typeface="Courier New"/>
              </a:rPr>
              <a:t>nombre</a:t>
            </a:r>
            <a:r>
              <a:rPr lang="es" sz="1050">
                <a:solidFill>
                  <a:srgbClr val="ADBAC7"/>
                </a:solidFill>
                <a:latin typeface="Courier New"/>
                <a:ea typeface="Courier New"/>
                <a:cs typeface="Courier New"/>
                <a:sym typeface="Courier New"/>
              </a:rPr>
              <a:t>)</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DCBDFB"/>
                </a:solidFill>
                <a:latin typeface="Courier New"/>
                <a:ea typeface="Courier New"/>
                <a:cs typeface="Courier New"/>
                <a:sym typeface="Courier New"/>
              </a:rPr>
              <a:t>saludar</a:t>
            </a:r>
            <a:r>
              <a:rPr lang="es" sz="1050">
                <a:solidFill>
                  <a:srgbClr val="ADBAC7"/>
                </a:solidFill>
                <a:latin typeface="Courier New"/>
                <a:ea typeface="Courier New"/>
                <a:cs typeface="Courier New"/>
                <a:sym typeface="Courier New"/>
              </a:rPr>
              <a:t>()  </a:t>
            </a:r>
            <a:r>
              <a:rPr lang="es" sz="1050">
                <a:solidFill>
                  <a:srgbClr val="768390"/>
                </a:solidFill>
                <a:latin typeface="Courier New"/>
                <a:ea typeface="Courier New"/>
                <a:cs typeface="Courier New"/>
                <a:sym typeface="Courier New"/>
              </a:rPr>
              <a:t># Usa el valor por defecto</a:t>
            </a:r>
            <a:endParaRPr sz="1050">
              <a:solidFill>
                <a:srgbClr val="768390"/>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DCBDFB"/>
                </a:solidFill>
                <a:latin typeface="Courier New"/>
                <a:ea typeface="Courier New"/>
                <a:cs typeface="Courier New"/>
                <a:sym typeface="Courier New"/>
              </a:rPr>
              <a:t>saludar</a:t>
            </a:r>
            <a:r>
              <a:rPr lang="es" sz="1050">
                <a:solidFill>
                  <a:srgbClr val="ADBAC7"/>
                </a:solidFill>
                <a:latin typeface="Courier New"/>
                <a:ea typeface="Courier New"/>
                <a:cs typeface="Courier New"/>
                <a:sym typeface="Courier New"/>
              </a:rPr>
              <a:t>(</a:t>
            </a:r>
            <a:r>
              <a:rPr lang="es" sz="1050">
                <a:solidFill>
                  <a:srgbClr val="96D0FF"/>
                </a:solidFill>
                <a:latin typeface="Courier New"/>
                <a:ea typeface="Courier New"/>
                <a:cs typeface="Courier New"/>
                <a:sym typeface="Courier New"/>
              </a:rPr>
              <a:t>"Lucía"</a:t>
            </a:r>
            <a:r>
              <a:rPr lang="es" sz="1050">
                <a:solidFill>
                  <a:srgbClr val="ADBAC7"/>
                </a:solidFill>
                <a:latin typeface="Courier New"/>
                <a:ea typeface="Courier New"/>
                <a:cs typeface="Courier New"/>
                <a:sym typeface="Courier New"/>
              </a:rPr>
              <a:t>)  </a:t>
            </a:r>
            <a:r>
              <a:rPr lang="es" sz="1050">
                <a:solidFill>
                  <a:srgbClr val="768390"/>
                </a:solidFill>
                <a:latin typeface="Courier New"/>
                <a:ea typeface="Courier New"/>
                <a:cs typeface="Courier New"/>
                <a:sym typeface="Courier New"/>
              </a:rPr>
              <a:t># Sobrescribe el valor por defecto</a:t>
            </a:r>
            <a:endParaRPr sz="1050">
              <a:solidFill>
                <a:srgbClr val="ADBAC7"/>
              </a:solidFill>
              <a:highlight>
                <a:srgbClr val="22272E"/>
              </a:highlight>
              <a:latin typeface="Courier New"/>
              <a:ea typeface="Courier New"/>
              <a:cs typeface="Courier New"/>
              <a:sym typeface="Courier New"/>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g2d4760477cf_0_43"/>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237" name="Google Shape;237;g2d4760477cf_0_43"/>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238" name="Google Shape;238;g2d4760477cf_0_43"/>
          <p:cNvGrpSpPr/>
          <p:nvPr/>
        </p:nvGrpSpPr>
        <p:grpSpPr>
          <a:xfrm>
            <a:off x="555362" y="631437"/>
            <a:ext cx="700421" cy="692039"/>
            <a:chOff x="0" y="0"/>
            <a:chExt cx="1867789" cy="1845437"/>
          </a:xfrm>
        </p:grpSpPr>
        <p:sp>
          <p:nvSpPr>
            <p:cNvPr id="239" name="Google Shape;239;g2d4760477cf_0_43"/>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240" name="Google Shape;240;g2d4760477cf_0_43"/>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1" name="Google Shape;241;g2d4760477cf_0_43"/>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lang="es" sz="3000">
                <a:solidFill>
                  <a:schemeClr val="dk1"/>
                </a:solidFill>
                <a:latin typeface="Archivo Black"/>
                <a:ea typeface="Archivo Black"/>
                <a:cs typeface="Archivo Black"/>
                <a:sym typeface="Archivo Black"/>
              </a:rPr>
              <a:t>Argumentos nombrados</a:t>
            </a:r>
            <a:endParaRPr b="0" i="0" sz="3100" u="none" cap="none" strike="noStrike">
              <a:solidFill>
                <a:srgbClr val="000000"/>
              </a:solidFill>
              <a:latin typeface="Archivo Black"/>
              <a:ea typeface="Archivo Black"/>
              <a:cs typeface="Archivo Black"/>
              <a:sym typeface="Archivo Black"/>
            </a:endParaRPr>
          </a:p>
        </p:txBody>
      </p:sp>
      <p:sp>
        <p:nvSpPr>
          <p:cNvPr id="242" name="Google Shape;242;g2d4760477cf_0_43"/>
          <p:cNvSpPr txBox="1"/>
          <p:nvPr/>
        </p:nvSpPr>
        <p:spPr>
          <a:xfrm>
            <a:off x="555350" y="1700513"/>
            <a:ext cx="8104500" cy="184800"/>
          </a:xfrm>
          <a:prstGeom prst="rect">
            <a:avLst/>
          </a:prstGeom>
          <a:noFill/>
          <a:ln>
            <a:noFill/>
          </a:ln>
        </p:spPr>
        <p:txBody>
          <a:bodyPr anchorCtr="0" anchor="t" bIns="0" lIns="0" spcFirstLastPara="1" rIns="0" wrap="square" tIns="0">
            <a:spAutoFit/>
          </a:bodyPr>
          <a:lstStyle/>
          <a:p>
            <a:pPr indent="0" lvl="0" marL="0" rtl="0" algn="l">
              <a:lnSpc>
                <a:spcPct val="120008"/>
              </a:lnSpc>
              <a:spcBef>
                <a:spcPts val="0"/>
              </a:spcBef>
              <a:spcAft>
                <a:spcPts val="0"/>
              </a:spcAft>
              <a:buClr>
                <a:schemeClr val="dk1"/>
              </a:buClr>
              <a:buSzPts val="1100"/>
              <a:buFont typeface="Arial"/>
              <a:buNone/>
            </a:pPr>
            <a:r>
              <a:rPr lang="es" sz="1200">
                <a:latin typeface="Archivo Narrow"/>
                <a:ea typeface="Archivo Narrow"/>
                <a:cs typeface="Archivo Narrow"/>
                <a:sym typeface="Archivo Narrow"/>
              </a:rPr>
              <a:t>Podés pasar los argumentos especificando el nombre del parámetro. Esto te permite alterar el orden y hace que el código sea más claro.</a:t>
            </a:r>
            <a:endParaRPr sz="1200">
              <a:latin typeface="Archivo Narrow"/>
              <a:ea typeface="Archivo Narrow"/>
              <a:cs typeface="Archivo Narrow"/>
              <a:sym typeface="Archivo Narrow"/>
            </a:endParaRPr>
          </a:p>
        </p:txBody>
      </p:sp>
      <p:pic>
        <p:nvPicPr>
          <p:cNvPr id="243" name="Google Shape;243;g2d4760477cf_0_43"/>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grpSp>
        <p:nvGrpSpPr>
          <p:cNvPr id="244" name="Google Shape;244;g2d4760477cf_0_43"/>
          <p:cNvGrpSpPr/>
          <p:nvPr/>
        </p:nvGrpSpPr>
        <p:grpSpPr>
          <a:xfrm>
            <a:off x="676622" y="2403537"/>
            <a:ext cx="1497929" cy="382795"/>
            <a:chOff x="0" y="-9525"/>
            <a:chExt cx="1657918" cy="201641"/>
          </a:xfrm>
        </p:grpSpPr>
        <p:sp>
          <p:nvSpPr>
            <p:cNvPr id="245" name="Google Shape;245;g2d4760477cf_0_43"/>
            <p:cNvSpPr/>
            <p:nvPr/>
          </p:nvSpPr>
          <p:spPr>
            <a:xfrm>
              <a:off x="0" y="0"/>
              <a:ext cx="1657918" cy="192116"/>
            </a:xfrm>
            <a:custGeom>
              <a:rect b="b" l="l" r="r" t="t"/>
              <a:pathLst>
                <a:path extrusionOk="0" h="192116" w="1657918">
                  <a:moveTo>
                    <a:pt x="0" y="0"/>
                  </a:moveTo>
                  <a:lnTo>
                    <a:pt x="1657918" y="0"/>
                  </a:lnTo>
                  <a:lnTo>
                    <a:pt x="1657918" y="192116"/>
                  </a:lnTo>
                  <a:lnTo>
                    <a:pt x="0" y="192116"/>
                  </a:lnTo>
                  <a:close/>
                </a:path>
              </a:pathLst>
            </a:custGeom>
            <a:solidFill>
              <a:srgbClr val="FFAB40">
                <a:alpha val="49020"/>
              </a:srgbClr>
            </a:solidFill>
            <a:ln>
              <a:noFill/>
            </a:ln>
          </p:spPr>
        </p:sp>
        <p:sp>
          <p:nvSpPr>
            <p:cNvPr id="246" name="Google Shape;246;g2d4760477cf_0_43"/>
            <p:cNvSpPr txBox="1"/>
            <p:nvPr/>
          </p:nvSpPr>
          <p:spPr>
            <a:xfrm>
              <a:off x="0" y="-9525"/>
              <a:ext cx="1657800" cy="201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247" name="Google Shape;247;g2d4760477cf_0_43"/>
          <p:cNvSpPr txBox="1"/>
          <p:nvPr/>
        </p:nvSpPr>
        <p:spPr>
          <a:xfrm>
            <a:off x="976825" y="2431463"/>
            <a:ext cx="1016100" cy="323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2100"/>
              <a:buFont typeface="Arial"/>
              <a:buNone/>
            </a:pPr>
            <a:r>
              <a:rPr b="1" i="0" lang="es" sz="2100" u="none" cap="none" strike="noStrike">
                <a:solidFill>
                  <a:srgbClr val="000000"/>
                </a:solidFill>
                <a:latin typeface="Archivo Narrow"/>
                <a:ea typeface="Archivo Narrow"/>
                <a:cs typeface="Archivo Narrow"/>
                <a:sym typeface="Archivo Narrow"/>
              </a:rPr>
              <a:t>Ejemplo:</a:t>
            </a:r>
            <a:endParaRPr b="0" i="0" sz="700" u="none" cap="none" strike="noStrike">
              <a:solidFill>
                <a:srgbClr val="000000"/>
              </a:solidFill>
              <a:latin typeface="Arial"/>
              <a:ea typeface="Arial"/>
              <a:cs typeface="Arial"/>
              <a:sym typeface="Arial"/>
            </a:endParaRPr>
          </a:p>
        </p:txBody>
      </p:sp>
      <p:sp>
        <p:nvSpPr>
          <p:cNvPr id="248" name="Google Shape;248;g2d4760477cf_0_43"/>
          <p:cNvSpPr txBox="1"/>
          <p:nvPr/>
        </p:nvSpPr>
        <p:spPr>
          <a:xfrm>
            <a:off x="1391300" y="2908025"/>
            <a:ext cx="6432600" cy="1267200"/>
          </a:xfrm>
          <a:prstGeom prst="rect">
            <a:avLst/>
          </a:prstGeom>
          <a:solidFill>
            <a:srgbClr val="1F1F1F"/>
          </a:solid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sz="1050">
                <a:solidFill>
                  <a:srgbClr val="F47067"/>
                </a:solidFill>
                <a:latin typeface="Courier New"/>
                <a:ea typeface="Courier New"/>
                <a:cs typeface="Courier New"/>
                <a:sym typeface="Courier New"/>
              </a:rPr>
              <a:t>def</a:t>
            </a:r>
            <a:r>
              <a:rPr lang="es" sz="1050">
                <a:solidFill>
                  <a:srgbClr val="ADBAC7"/>
                </a:solidFill>
                <a:latin typeface="Courier New"/>
                <a:ea typeface="Courier New"/>
                <a:cs typeface="Courier New"/>
                <a:sym typeface="Courier New"/>
              </a:rPr>
              <a:t> </a:t>
            </a:r>
            <a:r>
              <a:rPr lang="es" sz="1050">
                <a:solidFill>
                  <a:srgbClr val="DCBDFB"/>
                </a:solidFill>
                <a:latin typeface="Courier New"/>
                <a:ea typeface="Courier New"/>
                <a:cs typeface="Courier New"/>
                <a:sym typeface="Courier New"/>
              </a:rPr>
              <a:t>sumar</a:t>
            </a:r>
            <a:r>
              <a:rPr lang="es" sz="1050">
                <a:solidFill>
                  <a:srgbClr val="ADBAC7"/>
                </a:solidFill>
                <a:latin typeface="Courier New"/>
                <a:ea typeface="Courier New"/>
                <a:cs typeface="Courier New"/>
                <a:sym typeface="Courier New"/>
              </a:rPr>
              <a:t>(</a:t>
            </a:r>
            <a:r>
              <a:rPr lang="es" sz="1050">
                <a:solidFill>
                  <a:srgbClr val="F69D50"/>
                </a:solidFill>
                <a:latin typeface="Courier New"/>
                <a:ea typeface="Courier New"/>
                <a:cs typeface="Courier New"/>
                <a:sym typeface="Courier New"/>
              </a:rPr>
              <a:t>a</a:t>
            </a:r>
            <a:r>
              <a:rPr lang="es" sz="1050">
                <a:solidFill>
                  <a:srgbClr val="ADBAC7"/>
                </a:solidFill>
                <a:latin typeface="Courier New"/>
                <a:ea typeface="Courier New"/>
                <a:cs typeface="Courier New"/>
                <a:sym typeface="Courier New"/>
              </a:rPr>
              <a:t>, </a:t>
            </a:r>
            <a:r>
              <a:rPr lang="es" sz="1050">
                <a:solidFill>
                  <a:srgbClr val="F69D50"/>
                </a:solidFill>
                <a:latin typeface="Courier New"/>
                <a:ea typeface="Courier New"/>
                <a:cs typeface="Courier New"/>
                <a:sym typeface="Courier New"/>
              </a:rPr>
              <a:t>b</a:t>
            </a:r>
            <a:r>
              <a:rPr lang="es" sz="1050">
                <a:solidFill>
                  <a:srgbClr val="ADBAC7"/>
                </a:solidFill>
                <a:latin typeface="Courier New"/>
                <a:ea typeface="Courier New"/>
                <a:cs typeface="Courier New"/>
                <a:sym typeface="Courier New"/>
              </a:rPr>
              <a:t>):</a:t>
            </a:r>
            <a:endParaRPr sz="10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   resultado </a:t>
            </a:r>
            <a:r>
              <a:rPr lang="es" sz="1050">
                <a:solidFill>
                  <a:srgbClr val="F47067"/>
                </a:solidFill>
                <a:latin typeface="Courier New"/>
                <a:ea typeface="Courier New"/>
                <a:cs typeface="Courier New"/>
                <a:sym typeface="Courier New"/>
              </a:rPr>
              <a:t>=</a:t>
            </a:r>
            <a:r>
              <a:rPr lang="es" sz="1050">
                <a:solidFill>
                  <a:srgbClr val="ADBAC7"/>
                </a:solidFill>
                <a:latin typeface="Courier New"/>
                <a:ea typeface="Courier New"/>
                <a:cs typeface="Courier New"/>
                <a:sym typeface="Courier New"/>
              </a:rPr>
              <a:t> </a:t>
            </a:r>
            <a:r>
              <a:rPr lang="es" sz="1050">
                <a:solidFill>
                  <a:srgbClr val="F69D50"/>
                </a:solidFill>
                <a:latin typeface="Courier New"/>
                <a:ea typeface="Courier New"/>
                <a:cs typeface="Courier New"/>
                <a:sym typeface="Courier New"/>
              </a:rPr>
              <a:t>a</a:t>
            </a:r>
            <a:r>
              <a:rPr lang="es" sz="1050">
                <a:solidFill>
                  <a:srgbClr val="ADBAC7"/>
                </a:solidFill>
                <a:latin typeface="Courier New"/>
                <a:ea typeface="Courier New"/>
                <a:cs typeface="Courier New"/>
                <a:sym typeface="Courier New"/>
              </a:rPr>
              <a:t> </a:t>
            </a:r>
            <a:r>
              <a:rPr lang="es" sz="1050">
                <a:solidFill>
                  <a:srgbClr val="F47067"/>
                </a:solidFill>
                <a:latin typeface="Courier New"/>
                <a:ea typeface="Courier New"/>
                <a:cs typeface="Courier New"/>
                <a:sym typeface="Courier New"/>
              </a:rPr>
              <a:t>+</a:t>
            </a:r>
            <a:r>
              <a:rPr lang="es" sz="1050">
                <a:solidFill>
                  <a:srgbClr val="ADBAC7"/>
                </a:solidFill>
                <a:latin typeface="Courier New"/>
                <a:ea typeface="Courier New"/>
                <a:cs typeface="Courier New"/>
                <a:sym typeface="Courier New"/>
              </a:rPr>
              <a:t> </a:t>
            </a:r>
            <a:r>
              <a:rPr lang="es" sz="1050">
                <a:solidFill>
                  <a:srgbClr val="F69D50"/>
                </a:solidFill>
                <a:latin typeface="Courier New"/>
                <a:ea typeface="Courier New"/>
                <a:cs typeface="Courier New"/>
                <a:sym typeface="Courier New"/>
              </a:rPr>
              <a:t>b</a:t>
            </a:r>
            <a:endParaRPr sz="1050">
              <a:solidFill>
                <a:srgbClr val="F69D50"/>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   </a:t>
            </a:r>
            <a:r>
              <a:rPr lang="es" sz="1050">
                <a:solidFill>
                  <a:srgbClr val="DCBDFB"/>
                </a:solidFill>
                <a:latin typeface="Courier New"/>
                <a:ea typeface="Courier New"/>
                <a:cs typeface="Courier New"/>
                <a:sym typeface="Courier New"/>
              </a:rPr>
              <a:t>print</a:t>
            </a:r>
            <a:r>
              <a:rPr lang="es" sz="1050">
                <a:solidFill>
                  <a:srgbClr val="ADBAC7"/>
                </a:solidFill>
                <a:latin typeface="Courier New"/>
                <a:ea typeface="Courier New"/>
                <a:cs typeface="Courier New"/>
                <a:sym typeface="Courier New"/>
              </a:rPr>
              <a:t>(</a:t>
            </a:r>
            <a:r>
              <a:rPr lang="es" sz="1050">
                <a:solidFill>
                  <a:srgbClr val="96D0FF"/>
                </a:solidFill>
                <a:latin typeface="Courier New"/>
                <a:ea typeface="Courier New"/>
                <a:cs typeface="Courier New"/>
                <a:sym typeface="Courier New"/>
              </a:rPr>
              <a:t>"El resultado es:"</a:t>
            </a:r>
            <a:r>
              <a:rPr lang="es" sz="1050">
                <a:solidFill>
                  <a:srgbClr val="ADBAC7"/>
                </a:solidFill>
                <a:latin typeface="Courier New"/>
                <a:ea typeface="Courier New"/>
                <a:cs typeface="Courier New"/>
                <a:sym typeface="Courier New"/>
              </a:rPr>
              <a:t>, resultado)</a:t>
            </a:r>
            <a:endParaRPr sz="10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t/>
            </a:r>
            <a:endParaRPr sz="10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1050">
                <a:solidFill>
                  <a:srgbClr val="DCBDFB"/>
                </a:solidFill>
                <a:latin typeface="Courier New"/>
                <a:ea typeface="Courier New"/>
                <a:cs typeface="Courier New"/>
                <a:sym typeface="Courier New"/>
              </a:rPr>
              <a:t>sumar</a:t>
            </a:r>
            <a:r>
              <a:rPr lang="es" sz="1050">
                <a:solidFill>
                  <a:srgbClr val="ADBAC7"/>
                </a:solidFill>
                <a:latin typeface="Courier New"/>
                <a:ea typeface="Courier New"/>
                <a:cs typeface="Courier New"/>
                <a:sym typeface="Courier New"/>
              </a:rPr>
              <a:t>(</a:t>
            </a:r>
            <a:r>
              <a:rPr lang="es" sz="1050">
                <a:solidFill>
                  <a:srgbClr val="F69D50"/>
                </a:solidFill>
                <a:latin typeface="Courier New"/>
                <a:ea typeface="Courier New"/>
                <a:cs typeface="Courier New"/>
                <a:sym typeface="Courier New"/>
              </a:rPr>
              <a:t>b</a:t>
            </a:r>
            <a:r>
              <a:rPr lang="es" sz="1050">
                <a:solidFill>
                  <a:srgbClr val="F47067"/>
                </a:solidFill>
                <a:latin typeface="Courier New"/>
                <a:ea typeface="Courier New"/>
                <a:cs typeface="Courier New"/>
                <a:sym typeface="Courier New"/>
              </a:rPr>
              <a:t>=</a:t>
            </a:r>
            <a:r>
              <a:rPr lang="es" sz="1050">
                <a:solidFill>
                  <a:srgbClr val="6CB6FF"/>
                </a:solidFill>
                <a:latin typeface="Courier New"/>
                <a:ea typeface="Courier New"/>
                <a:cs typeface="Courier New"/>
                <a:sym typeface="Courier New"/>
              </a:rPr>
              <a:t>7</a:t>
            </a:r>
            <a:r>
              <a:rPr lang="es" sz="1050">
                <a:solidFill>
                  <a:srgbClr val="ADBAC7"/>
                </a:solidFill>
                <a:latin typeface="Courier New"/>
                <a:ea typeface="Courier New"/>
                <a:cs typeface="Courier New"/>
                <a:sym typeface="Courier New"/>
              </a:rPr>
              <a:t>, </a:t>
            </a:r>
            <a:r>
              <a:rPr lang="es" sz="1050">
                <a:solidFill>
                  <a:srgbClr val="F69D50"/>
                </a:solidFill>
                <a:latin typeface="Courier New"/>
                <a:ea typeface="Courier New"/>
                <a:cs typeface="Courier New"/>
                <a:sym typeface="Courier New"/>
              </a:rPr>
              <a:t>a</a:t>
            </a:r>
            <a:r>
              <a:rPr lang="es" sz="1050">
                <a:solidFill>
                  <a:srgbClr val="F47067"/>
                </a:solidFill>
                <a:latin typeface="Courier New"/>
                <a:ea typeface="Courier New"/>
                <a:cs typeface="Courier New"/>
                <a:sym typeface="Courier New"/>
              </a:rPr>
              <a:t>=</a:t>
            </a:r>
            <a:r>
              <a:rPr lang="es" sz="1050">
                <a:solidFill>
                  <a:srgbClr val="6CB6FF"/>
                </a:solidFill>
                <a:latin typeface="Courier New"/>
                <a:ea typeface="Courier New"/>
                <a:cs typeface="Courier New"/>
                <a:sym typeface="Courier New"/>
              </a:rPr>
              <a:t>2</a:t>
            </a:r>
            <a:r>
              <a:rPr lang="es" sz="1050">
                <a:solidFill>
                  <a:srgbClr val="ADBAC7"/>
                </a:solidFill>
                <a:latin typeface="Courier New"/>
                <a:ea typeface="Courier New"/>
                <a:cs typeface="Courier New"/>
                <a:sym typeface="Courier New"/>
              </a:rPr>
              <a:t>)</a:t>
            </a:r>
            <a:endParaRPr sz="10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1050">
                <a:solidFill>
                  <a:srgbClr val="768390"/>
                </a:solidFill>
                <a:latin typeface="Courier New"/>
                <a:ea typeface="Courier New"/>
                <a:cs typeface="Courier New"/>
                <a:sym typeface="Courier New"/>
              </a:rPr>
              <a:t># Salida: El resultado es: 9</a:t>
            </a:r>
            <a:endParaRPr sz="1050">
              <a:solidFill>
                <a:srgbClr val="768390"/>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t/>
            </a:r>
            <a:endParaRPr sz="1050">
              <a:solidFill>
                <a:srgbClr val="F47067"/>
              </a:solidFill>
              <a:latin typeface="Courier New"/>
              <a:ea typeface="Courier New"/>
              <a:cs typeface="Courier New"/>
              <a:sym typeface="Courier New"/>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g2d4760477cf_0_63"/>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258" name="Google Shape;258;g2d4760477cf_0_63"/>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259" name="Google Shape;259;g2d4760477cf_0_63"/>
          <p:cNvGrpSpPr/>
          <p:nvPr/>
        </p:nvGrpSpPr>
        <p:grpSpPr>
          <a:xfrm>
            <a:off x="555362" y="631437"/>
            <a:ext cx="700421" cy="692039"/>
            <a:chOff x="0" y="0"/>
            <a:chExt cx="1867789" cy="1845437"/>
          </a:xfrm>
        </p:grpSpPr>
        <p:sp>
          <p:nvSpPr>
            <p:cNvPr id="260" name="Google Shape;260;g2d4760477cf_0_63"/>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261" name="Google Shape;261;g2d4760477cf_0_63"/>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2" name="Google Shape;262;g2d4760477cf_0_63"/>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lang="es" sz="3000">
                <a:solidFill>
                  <a:schemeClr val="dk1"/>
                </a:solidFill>
                <a:latin typeface="Archivo Black"/>
                <a:ea typeface="Archivo Black"/>
                <a:cs typeface="Archivo Black"/>
                <a:sym typeface="Archivo Black"/>
              </a:rPr>
              <a:t>Funciones que devuelven valores</a:t>
            </a:r>
            <a:endParaRPr b="0" i="0" sz="3100" u="none" cap="none" strike="noStrike">
              <a:solidFill>
                <a:srgbClr val="000000"/>
              </a:solidFill>
              <a:latin typeface="Archivo Black"/>
              <a:ea typeface="Archivo Black"/>
              <a:cs typeface="Archivo Black"/>
              <a:sym typeface="Archivo Black"/>
            </a:endParaRPr>
          </a:p>
        </p:txBody>
      </p:sp>
      <p:sp>
        <p:nvSpPr>
          <p:cNvPr id="263" name="Google Shape;263;g2d4760477cf_0_63"/>
          <p:cNvSpPr txBox="1"/>
          <p:nvPr/>
        </p:nvSpPr>
        <p:spPr>
          <a:xfrm>
            <a:off x="555350" y="1695825"/>
            <a:ext cx="7671000" cy="2179800"/>
          </a:xfrm>
          <a:prstGeom prst="rect">
            <a:avLst/>
          </a:prstGeom>
          <a:noFill/>
          <a:ln>
            <a:noFill/>
          </a:ln>
        </p:spPr>
        <p:txBody>
          <a:bodyPr anchorCtr="0" anchor="t" bIns="0" lIns="0" spcFirstLastPara="1" rIns="0" wrap="square" tIns="0">
            <a:spAutoFit/>
          </a:bodyPr>
          <a:lstStyle/>
          <a:p>
            <a:pPr indent="0" lvl="0" marL="0" rtl="0" algn="l">
              <a:lnSpc>
                <a:spcPct val="120008"/>
              </a:lnSpc>
              <a:spcBef>
                <a:spcPts val="0"/>
              </a:spcBef>
              <a:spcAft>
                <a:spcPts val="0"/>
              </a:spcAft>
              <a:buClr>
                <a:schemeClr val="dk1"/>
              </a:buClr>
              <a:buSzPts val="1100"/>
              <a:buFont typeface="Arial"/>
              <a:buNone/>
            </a:pPr>
            <a:r>
              <a:rPr lang="es" sz="1200">
                <a:latin typeface="Archivo Narrow"/>
                <a:ea typeface="Archivo Narrow"/>
                <a:cs typeface="Archivo Narrow"/>
                <a:sym typeface="Archivo Narrow"/>
              </a:rPr>
              <a:t>Las funciones pueden retornar valores, esto les da a las funciones un nivel adicional de utilidad y flexibilidad. Esto es posible utilizando la orden </a:t>
            </a:r>
            <a:r>
              <a:rPr b="1" lang="es" sz="1200">
                <a:latin typeface="Archivo Narrow"/>
                <a:ea typeface="Archivo Narrow"/>
                <a:cs typeface="Archivo Narrow"/>
                <a:sym typeface="Archivo Narrow"/>
              </a:rPr>
              <a:t>return</a:t>
            </a:r>
            <a:r>
              <a:rPr lang="es" sz="1200">
                <a:latin typeface="Archivo Narrow"/>
                <a:ea typeface="Archivo Narrow"/>
                <a:cs typeface="Archivo Narrow"/>
                <a:sym typeface="Archivo Narrow"/>
              </a:rPr>
              <a:t>.</a:t>
            </a:r>
            <a:endParaRPr sz="1200">
              <a:latin typeface="Archivo Narrow"/>
              <a:ea typeface="Archivo Narrow"/>
              <a:cs typeface="Archivo Narrow"/>
              <a:sym typeface="Archivo Narrow"/>
            </a:endParaRPr>
          </a:p>
          <a:p>
            <a:pPr indent="0" lvl="0" marL="0" rtl="0" algn="l">
              <a:lnSpc>
                <a:spcPct val="120008"/>
              </a:lnSpc>
              <a:spcBef>
                <a:spcPts val="0"/>
              </a:spcBef>
              <a:spcAft>
                <a:spcPts val="0"/>
              </a:spcAft>
              <a:buClr>
                <a:schemeClr val="dk1"/>
              </a:buClr>
              <a:buSzPts val="1100"/>
              <a:buFont typeface="Arial"/>
              <a:buNone/>
            </a:pPr>
            <a:r>
              <a:t/>
            </a:r>
            <a:endParaRPr sz="1200">
              <a:latin typeface="Archivo Narrow"/>
              <a:ea typeface="Archivo Narrow"/>
              <a:cs typeface="Archivo Narrow"/>
              <a:sym typeface="Archivo Narrow"/>
            </a:endParaRPr>
          </a:p>
          <a:p>
            <a:pPr indent="0" lvl="0" marL="0" rtl="0" algn="l">
              <a:lnSpc>
                <a:spcPct val="120008"/>
              </a:lnSpc>
              <a:spcBef>
                <a:spcPts val="0"/>
              </a:spcBef>
              <a:spcAft>
                <a:spcPts val="0"/>
              </a:spcAft>
              <a:buClr>
                <a:schemeClr val="dk1"/>
              </a:buClr>
              <a:buSzPts val="1100"/>
              <a:buFont typeface="Arial"/>
              <a:buNone/>
            </a:pPr>
            <a:r>
              <a:rPr lang="es" sz="1200">
                <a:latin typeface="Archivo Narrow"/>
                <a:ea typeface="Archivo Narrow"/>
                <a:cs typeface="Archivo Narrow"/>
                <a:sym typeface="Archivo Narrow"/>
              </a:rPr>
              <a:t>Al utilizar return, le estás diciendo a la función que una vez que haya hecho su trabajo, debe "regresar" un valor al código que la llamó, para que se pueda hacer algo más con él.</a:t>
            </a:r>
            <a:endParaRPr sz="1200">
              <a:latin typeface="Archivo Narrow"/>
              <a:ea typeface="Archivo Narrow"/>
              <a:cs typeface="Archivo Narrow"/>
              <a:sym typeface="Archivo Narrow"/>
            </a:endParaRPr>
          </a:p>
          <a:p>
            <a:pPr indent="0" lvl="0" marL="0" rtl="0" algn="l">
              <a:lnSpc>
                <a:spcPct val="120008"/>
              </a:lnSpc>
              <a:spcBef>
                <a:spcPts val="0"/>
              </a:spcBef>
              <a:spcAft>
                <a:spcPts val="0"/>
              </a:spcAft>
              <a:buClr>
                <a:schemeClr val="dk1"/>
              </a:buClr>
              <a:buSzPts val="1100"/>
              <a:buFont typeface="Arial"/>
              <a:buNone/>
            </a:pPr>
            <a:r>
              <a:t/>
            </a:r>
            <a:endParaRPr sz="1200">
              <a:latin typeface="Archivo Narrow"/>
              <a:ea typeface="Archivo Narrow"/>
              <a:cs typeface="Archivo Narrow"/>
              <a:sym typeface="Archivo Narrow"/>
            </a:endParaRPr>
          </a:p>
          <a:p>
            <a:pPr indent="0" lvl="0" marL="0" rtl="0" algn="l">
              <a:lnSpc>
                <a:spcPct val="120008"/>
              </a:lnSpc>
              <a:spcBef>
                <a:spcPts val="0"/>
              </a:spcBef>
              <a:spcAft>
                <a:spcPts val="0"/>
              </a:spcAft>
              <a:buClr>
                <a:schemeClr val="dk1"/>
              </a:buClr>
              <a:buSzPts val="1100"/>
              <a:buFont typeface="Arial"/>
              <a:buNone/>
            </a:pPr>
            <a:r>
              <a:rPr lang="es" sz="1200">
                <a:latin typeface="Archivo Narrow"/>
                <a:ea typeface="Archivo Narrow"/>
                <a:cs typeface="Archivo Narrow"/>
                <a:sym typeface="Archivo Narrow"/>
              </a:rPr>
              <a:t>Por ejemplo, si tenés una función que puede sumar dos números y muestra el resultado con print(), la función simplemente mostraría el resultado, pero no podrías hacer nada más con él. Pero si usás return, podés usar ese resultado de manera más amplia en el resto de tu programa. Es una forma de mantener el flujo de información y acciones dentro del código.</a:t>
            </a:r>
            <a:endParaRPr sz="1200">
              <a:latin typeface="Archivo Narrow"/>
              <a:ea typeface="Archivo Narrow"/>
              <a:cs typeface="Archivo Narrow"/>
              <a:sym typeface="Archivo Narrow"/>
            </a:endParaRPr>
          </a:p>
          <a:p>
            <a:pPr indent="0" lvl="0" marL="0" rtl="0" algn="l">
              <a:lnSpc>
                <a:spcPct val="120008"/>
              </a:lnSpc>
              <a:spcBef>
                <a:spcPts val="0"/>
              </a:spcBef>
              <a:spcAft>
                <a:spcPts val="0"/>
              </a:spcAft>
              <a:buClr>
                <a:schemeClr val="dk1"/>
              </a:buClr>
              <a:buSzPts val="1100"/>
              <a:buFont typeface="Arial"/>
              <a:buNone/>
            </a:pPr>
            <a:r>
              <a:t/>
            </a:r>
            <a:endParaRPr sz="1200">
              <a:latin typeface="Archivo Narrow"/>
              <a:ea typeface="Archivo Narrow"/>
              <a:cs typeface="Archivo Narrow"/>
              <a:sym typeface="Archivo Narrow"/>
            </a:endParaRPr>
          </a:p>
        </p:txBody>
      </p:sp>
      <p:pic>
        <p:nvPicPr>
          <p:cNvPr id="264" name="Google Shape;264;g2d4760477cf_0_63"/>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g2d4760477cf_0_78"/>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274" name="Google Shape;274;g2d4760477cf_0_78"/>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275" name="Google Shape;275;g2d4760477cf_0_78"/>
          <p:cNvGrpSpPr/>
          <p:nvPr/>
        </p:nvGrpSpPr>
        <p:grpSpPr>
          <a:xfrm>
            <a:off x="555362" y="631437"/>
            <a:ext cx="700421" cy="692039"/>
            <a:chOff x="0" y="0"/>
            <a:chExt cx="1867789" cy="1845437"/>
          </a:xfrm>
        </p:grpSpPr>
        <p:sp>
          <p:nvSpPr>
            <p:cNvPr id="276" name="Google Shape;276;g2d4760477cf_0_78"/>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277" name="Google Shape;277;g2d4760477cf_0_78"/>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8" name="Google Shape;278;g2d4760477cf_0_78"/>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lang="es" sz="3000">
                <a:solidFill>
                  <a:schemeClr val="dk1"/>
                </a:solidFill>
                <a:latin typeface="Archivo Black"/>
                <a:ea typeface="Archivo Black"/>
                <a:cs typeface="Archivo Black"/>
                <a:sym typeface="Archivo Black"/>
              </a:rPr>
              <a:t>Uso de return</a:t>
            </a:r>
            <a:endParaRPr b="0" i="0" sz="3100" u="none" cap="none" strike="noStrike">
              <a:solidFill>
                <a:srgbClr val="000000"/>
              </a:solidFill>
              <a:latin typeface="Archivo Black"/>
              <a:ea typeface="Archivo Black"/>
              <a:cs typeface="Archivo Black"/>
              <a:sym typeface="Archivo Black"/>
            </a:endParaRPr>
          </a:p>
        </p:txBody>
      </p:sp>
      <p:sp>
        <p:nvSpPr>
          <p:cNvPr id="279" name="Google Shape;279;g2d4760477cf_0_78"/>
          <p:cNvSpPr txBox="1"/>
          <p:nvPr/>
        </p:nvSpPr>
        <p:spPr>
          <a:xfrm>
            <a:off x="555350" y="1807850"/>
            <a:ext cx="8104500" cy="184800"/>
          </a:xfrm>
          <a:prstGeom prst="rect">
            <a:avLst/>
          </a:prstGeom>
          <a:noFill/>
          <a:ln>
            <a:noFill/>
          </a:ln>
        </p:spPr>
        <p:txBody>
          <a:bodyPr anchorCtr="0" anchor="t" bIns="0" lIns="0" spcFirstLastPara="1" rIns="0" wrap="square" tIns="0">
            <a:spAutoFit/>
          </a:bodyPr>
          <a:lstStyle/>
          <a:p>
            <a:pPr indent="0" lvl="0" marL="0" rtl="0" algn="l">
              <a:lnSpc>
                <a:spcPct val="120008"/>
              </a:lnSpc>
              <a:spcBef>
                <a:spcPts val="0"/>
              </a:spcBef>
              <a:spcAft>
                <a:spcPts val="0"/>
              </a:spcAft>
              <a:buNone/>
            </a:pPr>
            <a:r>
              <a:rPr lang="es" sz="1200">
                <a:latin typeface="Archivo Narrow"/>
                <a:ea typeface="Archivo Narrow"/>
                <a:cs typeface="Archivo Narrow"/>
                <a:sym typeface="Archivo Narrow"/>
              </a:rPr>
              <a:t>Veamos un ejemplo básico de una función que devuelve un valor.</a:t>
            </a:r>
            <a:endParaRPr sz="1200">
              <a:latin typeface="Archivo Narrow"/>
              <a:ea typeface="Archivo Narrow"/>
              <a:cs typeface="Archivo Narrow"/>
              <a:sym typeface="Archivo Narrow"/>
            </a:endParaRPr>
          </a:p>
        </p:txBody>
      </p:sp>
      <p:pic>
        <p:nvPicPr>
          <p:cNvPr id="280" name="Google Shape;280;g2d4760477cf_0_78"/>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grpSp>
        <p:nvGrpSpPr>
          <p:cNvPr id="281" name="Google Shape;281;g2d4760477cf_0_78"/>
          <p:cNvGrpSpPr/>
          <p:nvPr/>
        </p:nvGrpSpPr>
        <p:grpSpPr>
          <a:xfrm>
            <a:off x="636151" y="2220063"/>
            <a:ext cx="2461677" cy="382795"/>
            <a:chOff x="0" y="-9525"/>
            <a:chExt cx="1657918" cy="201641"/>
          </a:xfrm>
        </p:grpSpPr>
        <p:sp>
          <p:nvSpPr>
            <p:cNvPr id="282" name="Google Shape;282;g2d4760477cf_0_78"/>
            <p:cNvSpPr/>
            <p:nvPr/>
          </p:nvSpPr>
          <p:spPr>
            <a:xfrm>
              <a:off x="0" y="0"/>
              <a:ext cx="1657918" cy="192116"/>
            </a:xfrm>
            <a:custGeom>
              <a:rect b="b" l="l" r="r" t="t"/>
              <a:pathLst>
                <a:path extrusionOk="0" h="192116" w="1657918">
                  <a:moveTo>
                    <a:pt x="0" y="0"/>
                  </a:moveTo>
                  <a:lnTo>
                    <a:pt x="1657918" y="0"/>
                  </a:lnTo>
                  <a:lnTo>
                    <a:pt x="1657918" y="192116"/>
                  </a:lnTo>
                  <a:lnTo>
                    <a:pt x="0" y="192116"/>
                  </a:lnTo>
                  <a:close/>
                </a:path>
              </a:pathLst>
            </a:custGeom>
            <a:solidFill>
              <a:srgbClr val="FFAB40">
                <a:alpha val="49020"/>
              </a:srgbClr>
            </a:solidFill>
            <a:ln>
              <a:noFill/>
            </a:ln>
          </p:spPr>
        </p:sp>
        <p:sp>
          <p:nvSpPr>
            <p:cNvPr id="283" name="Google Shape;283;g2d4760477cf_0_78"/>
            <p:cNvSpPr txBox="1"/>
            <p:nvPr/>
          </p:nvSpPr>
          <p:spPr>
            <a:xfrm>
              <a:off x="0" y="-9525"/>
              <a:ext cx="1657800" cy="201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284" name="Google Shape;284;g2d4760477cf_0_78"/>
          <p:cNvSpPr txBox="1"/>
          <p:nvPr/>
        </p:nvSpPr>
        <p:spPr>
          <a:xfrm>
            <a:off x="936350" y="2247988"/>
            <a:ext cx="1999800" cy="323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2100"/>
              <a:buFont typeface="Arial"/>
              <a:buNone/>
            </a:pPr>
            <a:r>
              <a:rPr b="1" i="0" lang="es" sz="2100" u="none" cap="none" strike="noStrike">
                <a:solidFill>
                  <a:srgbClr val="000000"/>
                </a:solidFill>
                <a:latin typeface="Archivo Narrow"/>
                <a:ea typeface="Archivo Narrow"/>
                <a:cs typeface="Archivo Narrow"/>
                <a:sym typeface="Archivo Narrow"/>
              </a:rPr>
              <a:t>Ejemplo </a:t>
            </a:r>
            <a:r>
              <a:rPr b="1" lang="es" sz="2100">
                <a:latin typeface="Archivo Narrow"/>
                <a:ea typeface="Archivo Narrow"/>
                <a:cs typeface="Archivo Narrow"/>
                <a:sym typeface="Archivo Narrow"/>
              </a:rPr>
              <a:t>de return</a:t>
            </a:r>
            <a:r>
              <a:rPr b="1" i="0" lang="es" sz="2100" u="none" cap="none" strike="noStrike">
                <a:solidFill>
                  <a:srgbClr val="000000"/>
                </a:solidFill>
                <a:latin typeface="Archivo Narrow"/>
                <a:ea typeface="Archivo Narrow"/>
                <a:cs typeface="Archivo Narrow"/>
                <a:sym typeface="Archivo Narrow"/>
              </a:rPr>
              <a:t>:</a:t>
            </a:r>
            <a:endParaRPr b="0" i="0" sz="700" u="none" cap="none" strike="noStrike">
              <a:solidFill>
                <a:srgbClr val="000000"/>
              </a:solidFill>
              <a:latin typeface="Arial"/>
              <a:ea typeface="Arial"/>
              <a:cs typeface="Arial"/>
              <a:sym typeface="Arial"/>
            </a:endParaRPr>
          </a:p>
        </p:txBody>
      </p:sp>
      <p:sp>
        <p:nvSpPr>
          <p:cNvPr id="285" name="Google Shape;285;g2d4760477cf_0_78"/>
          <p:cNvSpPr txBox="1"/>
          <p:nvPr/>
        </p:nvSpPr>
        <p:spPr>
          <a:xfrm>
            <a:off x="1262850" y="2799675"/>
            <a:ext cx="6618300" cy="1203300"/>
          </a:xfrm>
          <a:prstGeom prst="rect">
            <a:avLst/>
          </a:prstGeom>
          <a:solidFill>
            <a:srgbClr val="1F1F1F"/>
          </a:solid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sz="1050">
                <a:solidFill>
                  <a:srgbClr val="F47067"/>
                </a:solidFill>
                <a:latin typeface="Courier New"/>
                <a:ea typeface="Courier New"/>
                <a:cs typeface="Courier New"/>
                <a:sym typeface="Courier New"/>
              </a:rPr>
              <a:t>def</a:t>
            </a:r>
            <a:r>
              <a:rPr lang="es" sz="1050">
                <a:solidFill>
                  <a:srgbClr val="ADBAC7"/>
                </a:solidFill>
                <a:latin typeface="Courier New"/>
                <a:ea typeface="Courier New"/>
                <a:cs typeface="Courier New"/>
                <a:sym typeface="Courier New"/>
              </a:rPr>
              <a:t> </a:t>
            </a:r>
            <a:r>
              <a:rPr lang="es" sz="1050">
                <a:solidFill>
                  <a:srgbClr val="DCBDFB"/>
                </a:solidFill>
                <a:latin typeface="Courier New"/>
                <a:ea typeface="Courier New"/>
                <a:cs typeface="Courier New"/>
                <a:sym typeface="Courier New"/>
              </a:rPr>
              <a:t>sumar</a:t>
            </a:r>
            <a:r>
              <a:rPr lang="es" sz="1050">
                <a:solidFill>
                  <a:srgbClr val="ADBAC7"/>
                </a:solidFill>
                <a:latin typeface="Courier New"/>
                <a:ea typeface="Courier New"/>
                <a:cs typeface="Courier New"/>
                <a:sym typeface="Courier New"/>
              </a:rPr>
              <a:t>(</a:t>
            </a:r>
            <a:r>
              <a:rPr lang="es" sz="1050">
                <a:solidFill>
                  <a:srgbClr val="F69D50"/>
                </a:solidFill>
                <a:latin typeface="Courier New"/>
                <a:ea typeface="Courier New"/>
                <a:cs typeface="Courier New"/>
                <a:sym typeface="Courier New"/>
              </a:rPr>
              <a:t>a</a:t>
            </a:r>
            <a:r>
              <a:rPr lang="es" sz="1050">
                <a:solidFill>
                  <a:srgbClr val="ADBAC7"/>
                </a:solidFill>
                <a:latin typeface="Courier New"/>
                <a:ea typeface="Courier New"/>
                <a:cs typeface="Courier New"/>
                <a:sym typeface="Courier New"/>
              </a:rPr>
              <a:t>, </a:t>
            </a:r>
            <a:r>
              <a:rPr lang="es" sz="1050">
                <a:solidFill>
                  <a:srgbClr val="F69D50"/>
                </a:solidFill>
                <a:latin typeface="Courier New"/>
                <a:ea typeface="Courier New"/>
                <a:cs typeface="Courier New"/>
                <a:sym typeface="Courier New"/>
              </a:rPr>
              <a:t>b</a:t>
            </a:r>
            <a:r>
              <a:rPr lang="es" sz="1050">
                <a:solidFill>
                  <a:srgbClr val="ADBAC7"/>
                </a:solidFill>
                <a:latin typeface="Courier New"/>
                <a:ea typeface="Courier New"/>
                <a:cs typeface="Courier New"/>
                <a:sym typeface="Courier New"/>
              </a:rPr>
              <a:t>):</a:t>
            </a:r>
            <a:endParaRPr sz="10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   resultado </a:t>
            </a:r>
            <a:r>
              <a:rPr lang="es" sz="1050">
                <a:solidFill>
                  <a:srgbClr val="F47067"/>
                </a:solidFill>
                <a:latin typeface="Courier New"/>
                <a:ea typeface="Courier New"/>
                <a:cs typeface="Courier New"/>
                <a:sym typeface="Courier New"/>
              </a:rPr>
              <a:t>=</a:t>
            </a:r>
            <a:r>
              <a:rPr lang="es" sz="1050">
                <a:solidFill>
                  <a:srgbClr val="ADBAC7"/>
                </a:solidFill>
                <a:latin typeface="Courier New"/>
                <a:ea typeface="Courier New"/>
                <a:cs typeface="Courier New"/>
                <a:sym typeface="Courier New"/>
              </a:rPr>
              <a:t> </a:t>
            </a:r>
            <a:r>
              <a:rPr lang="es" sz="1050">
                <a:solidFill>
                  <a:srgbClr val="F69D50"/>
                </a:solidFill>
                <a:latin typeface="Courier New"/>
                <a:ea typeface="Courier New"/>
                <a:cs typeface="Courier New"/>
                <a:sym typeface="Courier New"/>
              </a:rPr>
              <a:t>a</a:t>
            </a:r>
            <a:r>
              <a:rPr lang="es" sz="1050">
                <a:solidFill>
                  <a:srgbClr val="ADBAC7"/>
                </a:solidFill>
                <a:latin typeface="Courier New"/>
                <a:ea typeface="Courier New"/>
                <a:cs typeface="Courier New"/>
                <a:sym typeface="Courier New"/>
              </a:rPr>
              <a:t> </a:t>
            </a:r>
            <a:r>
              <a:rPr lang="es" sz="1050">
                <a:solidFill>
                  <a:srgbClr val="F47067"/>
                </a:solidFill>
                <a:latin typeface="Courier New"/>
                <a:ea typeface="Courier New"/>
                <a:cs typeface="Courier New"/>
                <a:sym typeface="Courier New"/>
              </a:rPr>
              <a:t>+</a:t>
            </a:r>
            <a:r>
              <a:rPr lang="es" sz="1050">
                <a:solidFill>
                  <a:srgbClr val="ADBAC7"/>
                </a:solidFill>
                <a:latin typeface="Courier New"/>
                <a:ea typeface="Courier New"/>
                <a:cs typeface="Courier New"/>
                <a:sym typeface="Courier New"/>
              </a:rPr>
              <a:t> </a:t>
            </a:r>
            <a:r>
              <a:rPr lang="es" sz="1050">
                <a:solidFill>
                  <a:srgbClr val="F69D50"/>
                </a:solidFill>
                <a:latin typeface="Courier New"/>
                <a:ea typeface="Courier New"/>
                <a:cs typeface="Courier New"/>
                <a:sym typeface="Courier New"/>
              </a:rPr>
              <a:t>b</a:t>
            </a:r>
            <a:endParaRPr sz="1050">
              <a:solidFill>
                <a:srgbClr val="F69D50"/>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   </a:t>
            </a:r>
            <a:r>
              <a:rPr lang="es" sz="1050">
                <a:solidFill>
                  <a:srgbClr val="F47067"/>
                </a:solidFill>
                <a:latin typeface="Courier New"/>
                <a:ea typeface="Courier New"/>
                <a:cs typeface="Courier New"/>
                <a:sym typeface="Courier New"/>
              </a:rPr>
              <a:t>return</a:t>
            </a:r>
            <a:r>
              <a:rPr lang="es" sz="1050">
                <a:solidFill>
                  <a:srgbClr val="ADBAC7"/>
                </a:solidFill>
                <a:latin typeface="Courier New"/>
                <a:ea typeface="Courier New"/>
                <a:cs typeface="Courier New"/>
                <a:sym typeface="Courier New"/>
              </a:rPr>
              <a:t> resultado</a:t>
            </a:r>
            <a:endParaRPr sz="10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t/>
            </a:r>
            <a:endParaRPr sz="10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total </a:t>
            </a:r>
            <a:r>
              <a:rPr lang="es" sz="1050">
                <a:solidFill>
                  <a:srgbClr val="F47067"/>
                </a:solidFill>
                <a:latin typeface="Courier New"/>
                <a:ea typeface="Courier New"/>
                <a:cs typeface="Courier New"/>
                <a:sym typeface="Courier New"/>
              </a:rPr>
              <a:t>=</a:t>
            </a:r>
            <a:r>
              <a:rPr lang="es" sz="1050">
                <a:solidFill>
                  <a:srgbClr val="ADBAC7"/>
                </a:solidFill>
                <a:latin typeface="Courier New"/>
                <a:ea typeface="Courier New"/>
                <a:cs typeface="Courier New"/>
                <a:sym typeface="Courier New"/>
              </a:rPr>
              <a:t> </a:t>
            </a:r>
            <a:r>
              <a:rPr lang="es" sz="1050">
                <a:solidFill>
                  <a:srgbClr val="DCBDFB"/>
                </a:solidFill>
                <a:latin typeface="Courier New"/>
                <a:ea typeface="Courier New"/>
                <a:cs typeface="Courier New"/>
                <a:sym typeface="Courier New"/>
              </a:rPr>
              <a:t>sumar</a:t>
            </a:r>
            <a:r>
              <a:rPr lang="es" sz="1050">
                <a:solidFill>
                  <a:srgbClr val="ADBAC7"/>
                </a:solidFill>
                <a:latin typeface="Courier New"/>
                <a:ea typeface="Courier New"/>
                <a:cs typeface="Courier New"/>
                <a:sym typeface="Courier New"/>
              </a:rPr>
              <a:t>(</a:t>
            </a:r>
            <a:r>
              <a:rPr lang="es" sz="1050">
                <a:solidFill>
                  <a:srgbClr val="6CB6FF"/>
                </a:solidFill>
                <a:latin typeface="Courier New"/>
                <a:ea typeface="Courier New"/>
                <a:cs typeface="Courier New"/>
                <a:sym typeface="Courier New"/>
              </a:rPr>
              <a:t>5</a:t>
            </a:r>
            <a:r>
              <a:rPr lang="es" sz="1050">
                <a:solidFill>
                  <a:srgbClr val="ADBAC7"/>
                </a:solidFill>
                <a:latin typeface="Courier New"/>
                <a:ea typeface="Courier New"/>
                <a:cs typeface="Courier New"/>
                <a:sym typeface="Courier New"/>
              </a:rPr>
              <a:t>, </a:t>
            </a:r>
            <a:r>
              <a:rPr lang="es" sz="1050">
                <a:solidFill>
                  <a:srgbClr val="6CB6FF"/>
                </a:solidFill>
                <a:latin typeface="Courier New"/>
                <a:ea typeface="Courier New"/>
                <a:cs typeface="Courier New"/>
                <a:sym typeface="Courier New"/>
              </a:rPr>
              <a:t>3</a:t>
            </a:r>
            <a:r>
              <a:rPr lang="es" sz="1050">
                <a:solidFill>
                  <a:srgbClr val="ADBAC7"/>
                </a:solidFill>
                <a:latin typeface="Courier New"/>
                <a:ea typeface="Courier New"/>
                <a:cs typeface="Courier New"/>
                <a:sym typeface="Courier New"/>
              </a:rPr>
              <a:t>)</a:t>
            </a:r>
            <a:endParaRPr sz="10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1050">
                <a:solidFill>
                  <a:srgbClr val="DCBDFB"/>
                </a:solidFill>
                <a:latin typeface="Courier New"/>
                <a:ea typeface="Courier New"/>
                <a:cs typeface="Courier New"/>
                <a:sym typeface="Courier New"/>
              </a:rPr>
              <a:t>print</a:t>
            </a:r>
            <a:r>
              <a:rPr lang="es" sz="1050">
                <a:solidFill>
                  <a:srgbClr val="ADBAC7"/>
                </a:solidFill>
                <a:latin typeface="Courier New"/>
                <a:ea typeface="Courier New"/>
                <a:cs typeface="Courier New"/>
                <a:sym typeface="Courier New"/>
              </a:rPr>
              <a:t>(</a:t>
            </a:r>
            <a:r>
              <a:rPr lang="es" sz="1050">
                <a:solidFill>
                  <a:srgbClr val="96D0FF"/>
                </a:solidFill>
                <a:latin typeface="Courier New"/>
                <a:ea typeface="Courier New"/>
                <a:cs typeface="Courier New"/>
                <a:sym typeface="Courier New"/>
              </a:rPr>
              <a:t>"El total es:"</a:t>
            </a:r>
            <a:r>
              <a:rPr lang="es" sz="1050">
                <a:solidFill>
                  <a:srgbClr val="ADBAC7"/>
                </a:solidFill>
                <a:latin typeface="Courier New"/>
                <a:ea typeface="Courier New"/>
                <a:cs typeface="Courier New"/>
                <a:sym typeface="Courier New"/>
              </a:rPr>
              <a:t>, total)</a:t>
            </a:r>
            <a:endParaRPr sz="1050">
              <a:solidFill>
                <a:srgbClr val="ADBAC7"/>
              </a:solidFill>
              <a:latin typeface="Courier New"/>
              <a:ea typeface="Courier New"/>
              <a:cs typeface="Courier New"/>
              <a:sym typeface="Courier New"/>
            </a:endParaRPr>
          </a:p>
          <a:p>
            <a:pPr indent="0" lvl="0" marL="0" marR="0" rtl="0" algn="l">
              <a:lnSpc>
                <a:spcPct val="135714"/>
              </a:lnSpc>
              <a:spcBef>
                <a:spcPts val="0"/>
              </a:spcBef>
              <a:spcAft>
                <a:spcPts val="0"/>
              </a:spcAft>
              <a:buClr>
                <a:schemeClr val="dk1"/>
              </a:buClr>
              <a:buSzPts val="1100"/>
              <a:buFont typeface="Arial"/>
              <a:buNone/>
            </a:pPr>
            <a:r>
              <a:t/>
            </a:r>
            <a:endParaRPr sz="1050">
              <a:solidFill>
                <a:srgbClr val="ADBAC7"/>
              </a:solidFill>
              <a:highlight>
                <a:srgbClr val="22272E"/>
              </a:highlight>
              <a:latin typeface="Courier New"/>
              <a:ea typeface="Courier New"/>
              <a:cs typeface="Courier New"/>
              <a:sym typeface="Courier New"/>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g2d4760477cf_0_98"/>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295" name="Google Shape;295;g2d4760477cf_0_98"/>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296" name="Google Shape;296;g2d4760477cf_0_98"/>
          <p:cNvGrpSpPr/>
          <p:nvPr/>
        </p:nvGrpSpPr>
        <p:grpSpPr>
          <a:xfrm>
            <a:off x="555362" y="631437"/>
            <a:ext cx="700421" cy="692039"/>
            <a:chOff x="0" y="0"/>
            <a:chExt cx="1867789" cy="1845437"/>
          </a:xfrm>
        </p:grpSpPr>
        <p:sp>
          <p:nvSpPr>
            <p:cNvPr id="297" name="Google Shape;297;g2d4760477cf_0_98"/>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298" name="Google Shape;298;g2d4760477cf_0_98"/>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9" name="Google Shape;299;g2d4760477cf_0_98"/>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rtl="0" algn="l">
              <a:lnSpc>
                <a:spcPct val="120000"/>
              </a:lnSpc>
              <a:spcBef>
                <a:spcPts val="0"/>
              </a:spcBef>
              <a:spcAft>
                <a:spcPts val="0"/>
              </a:spcAft>
              <a:buClr>
                <a:schemeClr val="dk1"/>
              </a:buClr>
              <a:buSzPts val="1100"/>
              <a:buFont typeface="Arial"/>
              <a:buNone/>
            </a:pPr>
            <a:r>
              <a:rPr lang="es" sz="3000">
                <a:solidFill>
                  <a:schemeClr val="dk1"/>
                </a:solidFill>
                <a:latin typeface="Archivo Black"/>
                <a:ea typeface="Archivo Black"/>
                <a:cs typeface="Archivo Black"/>
                <a:sym typeface="Archivo Black"/>
              </a:rPr>
              <a:t>Funciones que llaman a otras </a:t>
            </a:r>
            <a:endParaRPr sz="3000">
              <a:solidFill>
                <a:schemeClr val="dk1"/>
              </a:solidFill>
              <a:latin typeface="Archivo Black"/>
              <a:ea typeface="Archivo Black"/>
              <a:cs typeface="Archivo Black"/>
              <a:sym typeface="Archivo Black"/>
            </a:endParaRPr>
          </a:p>
        </p:txBody>
      </p:sp>
      <p:pic>
        <p:nvPicPr>
          <p:cNvPr id="300" name="Google Shape;300;g2d4760477cf_0_98"/>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sp>
        <p:nvSpPr>
          <p:cNvPr id="301" name="Google Shape;301;g2d4760477cf_0_98"/>
          <p:cNvSpPr txBox="1"/>
          <p:nvPr/>
        </p:nvSpPr>
        <p:spPr>
          <a:xfrm>
            <a:off x="3351500" y="1561725"/>
            <a:ext cx="5231100" cy="2801700"/>
          </a:xfrm>
          <a:prstGeom prst="rect">
            <a:avLst/>
          </a:prstGeom>
          <a:solidFill>
            <a:srgbClr val="1F1F1F"/>
          </a:solid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sz="950">
                <a:solidFill>
                  <a:srgbClr val="768390"/>
                </a:solidFill>
                <a:latin typeface="Courier New"/>
                <a:ea typeface="Courier New"/>
                <a:cs typeface="Courier New"/>
                <a:sym typeface="Courier New"/>
              </a:rPr>
              <a:t># Función para calcular las ventas de un producto</a:t>
            </a:r>
            <a:endParaRPr sz="950">
              <a:solidFill>
                <a:srgbClr val="768390"/>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950">
                <a:solidFill>
                  <a:srgbClr val="F47067"/>
                </a:solidFill>
                <a:latin typeface="Courier New"/>
                <a:ea typeface="Courier New"/>
                <a:cs typeface="Courier New"/>
                <a:sym typeface="Courier New"/>
              </a:rPr>
              <a:t>def</a:t>
            </a:r>
            <a:r>
              <a:rPr lang="es" sz="950">
                <a:solidFill>
                  <a:srgbClr val="ADBAC7"/>
                </a:solidFill>
                <a:latin typeface="Courier New"/>
                <a:ea typeface="Courier New"/>
                <a:cs typeface="Courier New"/>
                <a:sym typeface="Courier New"/>
              </a:rPr>
              <a:t> </a:t>
            </a:r>
            <a:r>
              <a:rPr lang="es" sz="950">
                <a:solidFill>
                  <a:srgbClr val="DCBDFB"/>
                </a:solidFill>
                <a:latin typeface="Courier New"/>
                <a:ea typeface="Courier New"/>
                <a:cs typeface="Courier New"/>
                <a:sym typeface="Courier New"/>
              </a:rPr>
              <a:t>calcular_ventas_producto1</a:t>
            </a:r>
            <a:r>
              <a:rPr lang="es" sz="950">
                <a:solidFill>
                  <a:srgbClr val="ADBAC7"/>
                </a:solidFill>
                <a:latin typeface="Courier New"/>
                <a:ea typeface="Courier New"/>
                <a:cs typeface="Courier New"/>
                <a:sym typeface="Courier New"/>
              </a:rPr>
              <a:t>():</a:t>
            </a:r>
            <a:endParaRPr sz="9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950">
                <a:solidFill>
                  <a:srgbClr val="ADBAC7"/>
                </a:solidFill>
                <a:latin typeface="Courier New"/>
                <a:ea typeface="Courier New"/>
                <a:cs typeface="Courier New"/>
                <a:sym typeface="Courier New"/>
              </a:rPr>
              <a:t>   ventas </a:t>
            </a:r>
            <a:r>
              <a:rPr lang="es" sz="950">
                <a:solidFill>
                  <a:srgbClr val="F47067"/>
                </a:solidFill>
                <a:latin typeface="Courier New"/>
                <a:ea typeface="Courier New"/>
                <a:cs typeface="Courier New"/>
                <a:sym typeface="Courier New"/>
              </a:rPr>
              <a:t>=</a:t>
            </a:r>
            <a:r>
              <a:rPr lang="es" sz="950">
                <a:solidFill>
                  <a:srgbClr val="ADBAC7"/>
                </a:solidFill>
                <a:latin typeface="Courier New"/>
                <a:ea typeface="Courier New"/>
                <a:cs typeface="Courier New"/>
                <a:sym typeface="Courier New"/>
              </a:rPr>
              <a:t> </a:t>
            </a:r>
            <a:r>
              <a:rPr lang="es" sz="950">
                <a:solidFill>
                  <a:srgbClr val="6CB6FF"/>
                </a:solidFill>
                <a:latin typeface="Courier New"/>
                <a:ea typeface="Courier New"/>
                <a:cs typeface="Courier New"/>
                <a:sym typeface="Courier New"/>
              </a:rPr>
              <a:t>10</a:t>
            </a:r>
            <a:r>
              <a:rPr lang="es" sz="950">
                <a:solidFill>
                  <a:srgbClr val="ADBAC7"/>
                </a:solidFill>
                <a:latin typeface="Courier New"/>
                <a:ea typeface="Courier New"/>
                <a:cs typeface="Courier New"/>
                <a:sym typeface="Courier New"/>
              </a:rPr>
              <a:t>  </a:t>
            </a:r>
            <a:r>
              <a:rPr lang="es" sz="950">
                <a:solidFill>
                  <a:srgbClr val="768390"/>
                </a:solidFill>
                <a:latin typeface="Courier New"/>
                <a:ea typeface="Courier New"/>
                <a:cs typeface="Courier New"/>
                <a:sym typeface="Courier New"/>
              </a:rPr>
              <a:t># Ejemplo de ventas</a:t>
            </a:r>
            <a:endParaRPr sz="950">
              <a:solidFill>
                <a:srgbClr val="768390"/>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950">
                <a:solidFill>
                  <a:srgbClr val="ADBAC7"/>
                </a:solidFill>
                <a:latin typeface="Courier New"/>
                <a:ea typeface="Courier New"/>
                <a:cs typeface="Courier New"/>
                <a:sym typeface="Courier New"/>
              </a:rPr>
              <a:t>   </a:t>
            </a:r>
            <a:r>
              <a:rPr lang="es" sz="950">
                <a:solidFill>
                  <a:srgbClr val="F47067"/>
                </a:solidFill>
                <a:latin typeface="Courier New"/>
                <a:ea typeface="Courier New"/>
                <a:cs typeface="Courier New"/>
                <a:sym typeface="Courier New"/>
              </a:rPr>
              <a:t>return</a:t>
            </a:r>
            <a:r>
              <a:rPr lang="es" sz="950">
                <a:solidFill>
                  <a:srgbClr val="ADBAC7"/>
                </a:solidFill>
                <a:latin typeface="Courier New"/>
                <a:ea typeface="Courier New"/>
                <a:cs typeface="Courier New"/>
                <a:sym typeface="Courier New"/>
              </a:rPr>
              <a:t> ventas</a:t>
            </a:r>
            <a:endParaRPr sz="9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t/>
            </a:r>
            <a:endParaRPr sz="9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950">
                <a:solidFill>
                  <a:srgbClr val="768390"/>
                </a:solidFill>
                <a:latin typeface="Courier New"/>
                <a:ea typeface="Courier New"/>
                <a:cs typeface="Courier New"/>
                <a:sym typeface="Courier New"/>
              </a:rPr>
              <a:t># Función para calcular las ventas de otro producto</a:t>
            </a:r>
            <a:endParaRPr sz="950">
              <a:solidFill>
                <a:srgbClr val="768390"/>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950">
                <a:solidFill>
                  <a:srgbClr val="F47067"/>
                </a:solidFill>
                <a:latin typeface="Courier New"/>
                <a:ea typeface="Courier New"/>
                <a:cs typeface="Courier New"/>
                <a:sym typeface="Courier New"/>
              </a:rPr>
              <a:t>def</a:t>
            </a:r>
            <a:r>
              <a:rPr lang="es" sz="950">
                <a:solidFill>
                  <a:srgbClr val="ADBAC7"/>
                </a:solidFill>
                <a:latin typeface="Courier New"/>
                <a:ea typeface="Courier New"/>
                <a:cs typeface="Courier New"/>
                <a:sym typeface="Courier New"/>
              </a:rPr>
              <a:t> </a:t>
            </a:r>
            <a:r>
              <a:rPr lang="es" sz="950">
                <a:solidFill>
                  <a:srgbClr val="DCBDFB"/>
                </a:solidFill>
                <a:latin typeface="Courier New"/>
                <a:ea typeface="Courier New"/>
                <a:cs typeface="Courier New"/>
                <a:sym typeface="Courier New"/>
              </a:rPr>
              <a:t>calcular_ventas_producto2</a:t>
            </a:r>
            <a:r>
              <a:rPr lang="es" sz="950">
                <a:solidFill>
                  <a:srgbClr val="ADBAC7"/>
                </a:solidFill>
                <a:latin typeface="Courier New"/>
                <a:ea typeface="Courier New"/>
                <a:cs typeface="Courier New"/>
                <a:sym typeface="Courier New"/>
              </a:rPr>
              <a:t>():</a:t>
            </a:r>
            <a:endParaRPr sz="9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950">
                <a:solidFill>
                  <a:srgbClr val="ADBAC7"/>
                </a:solidFill>
                <a:latin typeface="Courier New"/>
                <a:ea typeface="Courier New"/>
                <a:cs typeface="Courier New"/>
                <a:sym typeface="Courier New"/>
              </a:rPr>
              <a:t>   ventas </a:t>
            </a:r>
            <a:r>
              <a:rPr lang="es" sz="950">
                <a:solidFill>
                  <a:srgbClr val="F47067"/>
                </a:solidFill>
                <a:latin typeface="Courier New"/>
                <a:ea typeface="Courier New"/>
                <a:cs typeface="Courier New"/>
                <a:sym typeface="Courier New"/>
              </a:rPr>
              <a:t>=</a:t>
            </a:r>
            <a:r>
              <a:rPr lang="es" sz="950">
                <a:solidFill>
                  <a:srgbClr val="ADBAC7"/>
                </a:solidFill>
                <a:latin typeface="Courier New"/>
                <a:ea typeface="Courier New"/>
                <a:cs typeface="Courier New"/>
                <a:sym typeface="Courier New"/>
              </a:rPr>
              <a:t> </a:t>
            </a:r>
            <a:r>
              <a:rPr lang="es" sz="950">
                <a:solidFill>
                  <a:srgbClr val="6CB6FF"/>
                </a:solidFill>
                <a:latin typeface="Courier New"/>
                <a:ea typeface="Courier New"/>
                <a:cs typeface="Courier New"/>
                <a:sym typeface="Courier New"/>
              </a:rPr>
              <a:t>15</a:t>
            </a:r>
            <a:r>
              <a:rPr lang="es" sz="950">
                <a:solidFill>
                  <a:srgbClr val="ADBAC7"/>
                </a:solidFill>
                <a:latin typeface="Courier New"/>
                <a:ea typeface="Courier New"/>
                <a:cs typeface="Courier New"/>
                <a:sym typeface="Courier New"/>
              </a:rPr>
              <a:t>  </a:t>
            </a:r>
            <a:r>
              <a:rPr lang="es" sz="950">
                <a:solidFill>
                  <a:srgbClr val="768390"/>
                </a:solidFill>
                <a:latin typeface="Courier New"/>
                <a:ea typeface="Courier New"/>
                <a:cs typeface="Courier New"/>
                <a:sym typeface="Courier New"/>
              </a:rPr>
              <a:t># Ejemplo de ventas</a:t>
            </a:r>
            <a:endParaRPr sz="950">
              <a:solidFill>
                <a:srgbClr val="768390"/>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950">
                <a:solidFill>
                  <a:srgbClr val="ADBAC7"/>
                </a:solidFill>
                <a:latin typeface="Courier New"/>
                <a:ea typeface="Courier New"/>
                <a:cs typeface="Courier New"/>
                <a:sym typeface="Courier New"/>
              </a:rPr>
              <a:t>   </a:t>
            </a:r>
            <a:r>
              <a:rPr lang="es" sz="950">
                <a:solidFill>
                  <a:srgbClr val="F47067"/>
                </a:solidFill>
                <a:latin typeface="Courier New"/>
                <a:ea typeface="Courier New"/>
                <a:cs typeface="Courier New"/>
                <a:sym typeface="Courier New"/>
              </a:rPr>
              <a:t>return</a:t>
            </a:r>
            <a:r>
              <a:rPr lang="es" sz="950">
                <a:solidFill>
                  <a:srgbClr val="ADBAC7"/>
                </a:solidFill>
                <a:latin typeface="Courier New"/>
                <a:ea typeface="Courier New"/>
                <a:cs typeface="Courier New"/>
                <a:sym typeface="Courier New"/>
              </a:rPr>
              <a:t> ventas</a:t>
            </a:r>
            <a:endParaRPr sz="9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t/>
            </a:r>
            <a:endParaRPr sz="9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950">
                <a:solidFill>
                  <a:srgbClr val="768390"/>
                </a:solidFill>
                <a:latin typeface="Courier New"/>
                <a:ea typeface="Courier New"/>
                <a:cs typeface="Courier New"/>
                <a:sym typeface="Courier New"/>
              </a:rPr>
              <a:t># Función que llama a las anteriores para calcular el total</a:t>
            </a:r>
            <a:endParaRPr sz="950">
              <a:solidFill>
                <a:srgbClr val="768390"/>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950">
                <a:solidFill>
                  <a:srgbClr val="F47067"/>
                </a:solidFill>
                <a:latin typeface="Courier New"/>
                <a:ea typeface="Courier New"/>
                <a:cs typeface="Courier New"/>
                <a:sym typeface="Courier New"/>
              </a:rPr>
              <a:t>def</a:t>
            </a:r>
            <a:r>
              <a:rPr lang="es" sz="950">
                <a:solidFill>
                  <a:srgbClr val="ADBAC7"/>
                </a:solidFill>
                <a:latin typeface="Courier New"/>
                <a:ea typeface="Courier New"/>
                <a:cs typeface="Courier New"/>
                <a:sym typeface="Courier New"/>
              </a:rPr>
              <a:t> </a:t>
            </a:r>
            <a:r>
              <a:rPr lang="es" sz="950">
                <a:solidFill>
                  <a:srgbClr val="DCBDFB"/>
                </a:solidFill>
                <a:latin typeface="Courier New"/>
                <a:ea typeface="Courier New"/>
                <a:cs typeface="Courier New"/>
                <a:sym typeface="Courier New"/>
              </a:rPr>
              <a:t>calcular_ventas_totales</a:t>
            </a:r>
            <a:r>
              <a:rPr lang="es" sz="950">
                <a:solidFill>
                  <a:srgbClr val="ADBAC7"/>
                </a:solidFill>
                <a:latin typeface="Courier New"/>
                <a:ea typeface="Courier New"/>
                <a:cs typeface="Courier New"/>
                <a:sym typeface="Courier New"/>
              </a:rPr>
              <a:t>():</a:t>
            </a:r>
            <a:endParaRPr sz="9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950">
                <a:solidFill>
                  <a:srgbClr val="ADBAC7"/>
                </a:solidFill>
                <a:latin typeface="Courier New"/>
                <a:ea typeface="Courier New"/>
                <a:cs typeface="Courier New"/>
                <a:sym typeface="Courier New"/>
              </a:rPr>
              <a:t>   total </a:t>
            </a:r>
            <a:r>
              <a:rPr lang="es" sz="950">
                <a:solidFill>
                  <a:srgbClr val="F47067"/>
                </a:solidFill>
                <a:latin typeface="Courier New"/>
                <a:ea typeface="Courier New"/>
                <a:cs typeface="Courier New"/>
                <a:sym typeface="Courier New"/>
              </a:rPr>
              <a:t>=</a:t>
            </a:r>
            <a:r>
              <a:rPr lang="es" sz="950">
                <a:solidFill>
                  <a:srgbClr val="ADBAC7"/>
                </a:solidFill>
                <a:latin typeface="Courier New"/>
                <a:ea typeface="Courier New"/>
                <a:cs typeface="Courier New"/>
                <a:sym typeface="Courier New"/>
              </a:rPr>
              <a:t> </a:t>
            </a:r>
            <a:r>
              <a:rPr lang="es" sz="950">
                <a:solidFill>
                  <a:srgbClr val="DCBDFB"/>
                </a:solidFill>
                <a:latin typeface="Courier New"/>
                <a:ea typeface="Courier New"/>
                <a:cs typeface="Courier New"/>
                <a:sym typeface="Courier New"/>
              </a:rPr>
              <a:t>calcular_ventas_producto1</a:t>
            </a:r>
            <a:r>
              <a:rPr lang="es" sz="950">
                <a:solidFill>
                  <a:srgbClr val="ADBAC7"/>
                </a:solidFill>
                <a:latin typeface="Courier New"/>
                <a:ea typeface="Courier New"/>
                <a:cs typeface="Courier New"/>
                <a:sym typeface="Courier New"/>
              </a:rPr>
              <a:t>() </a:t>
            </a:r>
            <a:r>
              <a:rPr lang="es" sz="950">
                <a:solidFill>
                  <a:srgbClr val="F47067"/>
                </a:solidFill>
                <a:latin typeface="Courier New"/>
                <a:ea typeface="Courier New"/>
                <a:cs typeface="Courier New"/>
                <a:sym typeface="Courier New"/>
              </a:rPr>
              <a:t>+</a:t>
            </a:r>
            <a:r>
              <a:rPr lang="es" sz="950">
                <a:solidFill>
                  <a:srgbClr val="ADBAC7"/>
                </a:solidFill>
                <a:latin typeface="Courier New"/>
                <a:ea typeface="Courier New"/>
                <a:cs typeface="Courier New"/>
                <a:sym typeface="Courier New"/>
              </a:rPr>
              <a:t> </a:t>
            </a:r>
            <a:r>
              <a:rPr lang="es" sz="950">
                <a:solidFill>
                  <a:srgbClr val="DCBDFB"/>
                </a:solidFill>
                <a:latin typeface="Courier New"/>
                <a:ea typeface="Courier New"/>
                <a:cs typeface="Courier New"/>
                <a:sym typeface="Courier New"/>
              </a:rPr>
              <a:t>calcular_ventas_producto2</a:t>
            </a:r>
            <a:r>
              <a:rPr lang="es" sz="950">
                <a:solidFill>
                  <a:srgbClr val="ADBAC7"/>
                </a:solidFill>
                <a:latin typeface="Courier New"/>
                <a:ea typeface="Courier New"/>
                <a:cs typeface="Courier New"/>
                <a:sym typeface="Courier New"/>
              </a:rPr>
              <a:t>()</a:t>
            </a:r>
            <a:endParaRPr sz="9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950">
                <a:solidFill>
                  <a:srgbClr val="ADBAC7"/>
                </a:solidFill>
                <a:latin typeface="Courier New"/>
                <a:ea typeface="Courier New"/>
                <a:cs typeface="Courier New"/>
                <a:sym typeface="Courier New"/>
              </a:rPr>
              <a:t>   </a:t>
            </a:r>
            <a:r>
              <a:rPr lang="es" sz="950">
                <a:solidFill>
                  <a:srgbClr val="F47067"/>
                </a:solidFill>
                <a:latin typeface="Courier New"/>
                <a:ea typeface="Courier New"/>
                <a:cs typeface="Courier New"/>
                <a:sym typeface="Courier New"/>
              </a:rPr>
              <a:t>return</a:t>
            </a:r>
            <a:r>
              <a:rPr lang="es" sz="950">
                <a:solidFill>
                  <a:srgbClr val="ADBAC7"/>
                </a:solidFill>
                <a:latin typeface="Courier New"/>
                <a:ea typeface="Courier New"/>
                <a:cs typeface="Courier New"/>
                <a:sym typeface="Courier New"/>
              </a:rPr>
              <a:t> total</a:t>
            </a:r>
            <a:endParaRPr sz="9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t/>
            </a:r>
            <a:endParaRPr sz="9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950">
                <a:solidFill>
                  <a:srgbClr val="768390"/>
                </a:solidFill>
                <a:latin typeface="Courier New"/>
                <a:ea typeface="Courier New"/>
                <a:cs typeface="Courier New"/>
                <a:sym typeface="Courier New"/>
              </a:rPr>
              <a:t># Llamamos a la función principal</a:t>
            </a:r>
            <a:endParaRPr sz="950">
              <a:solidFill>
                <a:srgbClr val="768390"/>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950">
                <a:solidFill>
                  <a:srgbClr val="ADBAC7"/>
                </a:solidFill>
                <a:latin typeface="Courier New"/>
                <a:ea typeface="Courier New"/>
                <a:cs typeface="Courier New"/>
                <a:sym typeface="Courier New"/>
              </a:rPr>
              <a:t>ventas_totales </a:t>
            </a:r>
            <a:r>
              <a:rPr lang="es" sz="950">
                <a:solidFill>
                  <a:srgbClr val="F47067"/>
                </a:solidFill>
                <a:latin typeface="Courier New"/>
                <a:ea typeface="Courier New"/>
                <a:cs typeface="Courier New"/>
                <a:sym typeface="Courier New"/>
              </a:rPr>
              <a:t>=</a:t>
            </a:r>
            <a:r>
              <a:rPr lang="es" sz="950">
                <a:solidFill>
                  <a:srgbClr val="ADBAC7"/>
                </a:solidFill>
                <a:latin typeface="Courier New"/>
                <a:ea typeface="Courier New"/>
                <a:cs typeface="Courier New"/>
                <a:sym typeface="Courier New"/>
              </a:rPr>
              <a:t> </a:t>
            </a:r>
            <a:r>
              <a:rPr lang="es" sz="950">
                <a:solidFill>
                  <a:srgbClr val="DCBDFB"/>
                </a:solidFill>
                <a:latin typeface="Courier New"/>
                <a:ea typeface="Courier New"/>
                <a:cs typeface="Courier New"/>
                <a:sym typeface="Courier New"/>
              </a:rPr>
              <a:t>calcular_ventas_totales</a:t>
            </a:r>
            <a:r>
              <a:rPr lang="es" sz="950">
                <a:solidFill>
                  <a:srgbClr val="ADBAC7"/>
                </a:solidFill>
                <a:latin typeface="Courier New"/>
                <a:ea typeface="Courier New"/>
                <a:cs typeface="Courier New"/>
                <a:sym typeface="Courier New"/>
              </a:rPr>
              <a:t>()</a:t>
            </a:r>
            <a:endParaRPr sz="9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950">
                <a:solidFill>
                  <a:srgbClr val="DCBDFB"/>
                </a:solidFill>
                <a:latin typeface="Courier New"/>
                <a:ea typeface="Courier New"/>
                <a:cs typeface="Courier New"/>
                <a:sym typeface="Courier New"/>
              </a:rPr>
              <a:t>print</a:t>
            </a:r>
            <a:r>
              <a:rPr lang="es" sz="950">
                <a:solidFill>
                  <a:srgbClr val="ADBAC7"/>
                </a:solidFill>
                <a:latin typeface="Courier New"/>
                <a:ea typeface="Courier New"/>
                <a:cs typeface="Courier New"/>
                <a:sym typeface="Courier New"/>
              </a:rPr>
              <a:t>(</a:t>
            </a:r>
            <a:r>
              <a:rPr lang="es" sz="950">
                <a:solidFill>
                  <a:srgbClr val="96D0FF"/>
                </a:solidFill>
                <a:latin typeface="Courier New"/>
                <a:ea typeface="Courier New"/>
                <a:cs typeface="Courier New"/>
                <a:sym typeface="Courier New"/>
              </a:rPr>
              <a:t>"Las ventas totales son:"</a:t>
            </a:r>
            <a:r>
              <a:rPr lang="es" sz="950">
                <a:solidFill>
                  <a:srgbClr val="ADBAC7"/>
                </a:solidFill>
                <a:latin typeface="Courier New"/>
                <a:ea typeface="Courier New"/>
                <a:cs typeface="Courier New"/>
                <a:sym typeface="Courier New"/>
              </a:rPr>
              <a:t>, ventas_totales</a:t>
            </a:r>
            <a:endParaRPr sz="950">
              <a:solidFill>
                <a:srgbClr val="ADBAC7"/>
              </a:solidFill>
              <a:highlight>
                <a:srgbClr val="22272E"/>
              </a:highlight>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b="0" i="0" sz="1050" u="none" cap="none" strike="noStrike">
              <a:solidFill>
                <a:srgbClr val="F47067"/>
              </a:solidFill>
              <a:highlight>
                <a:srgbClr val="22272E"/>
              </a:highlight>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b="0" i="0" sz="1050" u="none" cap="none" strike="noStrike">
              <a:solidFill>
                <a:srgbClr val="F47067"/>
              </a:solidFill>
              <a:highlight>
                <a:srgbClr val="22272E"/>
              </a:highlight>
              <a:latin typeface="Courier New"/>
              <a:ea typeface="Courier New"/>
              <a:cs typeface="Courier New"/>
              <a:sym typeface="Courier New"/>
            </a:endParaRPr>
          </a:p>
        </p:txBody>
      </p:sp>
      <p:sp>
        <p:nvSpPr>
          <p:cNvPr id="302" name="Google Shape;302;g2d4760477cf_0_98"/>
          <p:cNvSpPr txBox="1"/>
          <p:nvPr/>
        </p:nvSpPr>
        <p:spPr>
          <a:xfrm>
            <a:off x="555350" y="1807850"/>
            <a:ext cx="2527800" cy="2179800"/>
          </a:xfrm>
          <a:prstGeom prst="rect">
            <a:avLst/>
          </a:prstGeom>
          <a:noFill/>
          <a:ln>
            <a:noFill/>
          </a:ln>
        </p:spPr>
        <p:txBody>
          <a:bodyPr anchorCtr="0" anchor="t" bIns="0" lIns="0" spcFirstLastPara="1" rIns="0" wrap="square" tIns="0">
            <a:spAutoFit/>
          </a:bodyPr>
          <a:lstStyle/>
          <a:p>
            <a:pPr indent="0" lvl="0" marL="0" rtl="0" algn="l">
              <a:lnSpc>
                <a:spcPct val="120008"/>
              </a:lnSpc>
              <a:spcBef>
                <a:spcPts val="0"/>
              </a:spcBef>
              <a:spcAft>
                <a:spcPts val="0"/>
              </a:spcAft>
              <a:buClr>
                <a:schemeClr val="dk1"/>
              </a:buClr>
              <a:buSzPts val="1100"/>
              <a:buFont typeface="Arial"/>
              <a:buNone/>
            </a:pPr>
            <a:r>
              <a:rPr lang="es" sz="1200">
                <a:latin typeface="Archivo Narrow"/>
                <a:ea typeface="Archivo Narrow"/>
                <a:cs typeface="Archivo Narrow"/>
                <a:sym typeface="Archivo Narrow"/>
              </a:rPr>
              <a:t>Dentro de una función es posible invocar a otra función. Esto es algo súper útil porque permite dividir tareas complejas en partes más pequeñas y fáciles de manejar, además de reutilizar código. En lugar de escribir todo de nuevo, podés aprovechar funciones ya definidas para resolver partes de un problema mayor.</a:t>
            </a:r>
            <a:endParaRPr sz="1200">
              <a:latin typeface="Archivo Narrow"/>
              <a:ea typeface="Archivo Narrow"/>
              <a:cs typeface="Archivo Narrow"/>
              <a:sym typeface="Archivo Narrow"/>
            </a:endParaRPr>
          </a:p>
          <a:p>
            <a:pPr indent="0" lvl="0" marL="0" rtl="0" algn="l">
              <a:lnSpc>
                <a:spcPct val="120008"/>
              </a:lnSpc>
              <a:spcBef>
                <a:spcPts val="0"/>
              </a:spcBef>
              <a:spcAft>
                <a:spcPts val="0"/>
              </a:spcAft>
              <a:buClr>
                <a:schemeClr val="dk1"/>
              </a:buClr>
              <a:buSzPts val="1100"/>
              <a:buFont typeface="Arial"/>
              <a:buNone/>
            </a:pPr>
            <a:r>
              <a:t/>
            </a:r>
            <a:endParaRPr sz="1200">
              <a:latin typeface="Archivo Narrow"/>
              <a:ea typeface="Archivo Narrow"/>
              <a:cs typeface="Archivo Narrow"/>
              <a:sym typeface="Archivo Narrow"/>
            </a:endParaRPr>
          </a:p>
          <a:p>
            <a:pPr indent="0" lvl="0" marL="0" marR="0" rtl="0" algn="l">
              <a:lnSpc>
                <a:spcPct val="120008"/>
              </a:lnSpc>
              <a:spcBef>
                <a:spcPts val="0"/>
              </a:spcBef>
              <a:spcAft>
                <a:spcPts val="0"/>
              </a:spcAft>
              <a:buClr>
                <a:srgbClr val="000000"/>
              </a:buClr>
              <a:buSzPts val="1400"/>
              <a:buFont typeface="Arial"/>
              <a:buNone/>
            </a:pPr>
            <a:r>
              <a:t/>
            </a:r>
            <a:endParaRPr sz="1200">
              <a:latin typeface="Archivo Narrow"/>
              <a:ea typeface="Archivo Narrow"/>
              <a:cs typeface="Archivo Narrow"/>
              <a:sym typeface="Archivo Narrow"/>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g2d4760477cf_0_114"/>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312" name="Google Shape;312;g2d4760477cf_0_114"/>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313" name="Google Shape;313;g2d4760477cf_0_114"/>
          <p:cNvGrpSpPr/>
          <p:nvPr/>
        </p:nvGrpSpPr>
        <p:grpSpPr>
          <a:xfrm>
            <a:off x="555362" y="631437"/>
            <a:ext cx="700421" cy="692039"/>
            <a:chOff x="0" y="0"/>
            <a:chExt cx="1867789" cy="1845437"/>
          </a:xfrm>
        </p:grpSpPr>
        <p:sp>
          <p:nvSpPr>
            <p:cNvPr id="314" name="Google Shape;314;g2d4760477cf_0_114"/>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315" name="Google Shape;315;g2d4760477cf_0_114"/>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6" name="Google Shape;316;g2d4760477cf_0_114"/>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lang="es" sz="3000">
                <a:solidFill>
                  <a:schemeClr val="dk1"/>
                </a:solidFill>
                <a:latin typeface="Archivo Black"/>
                <a:ea typeface="Archivo Black"/>
                <a:cs typeface="Archivo Black"/>
                <a:sym typeface="Archivo Black"/>
              </a:rPr>
              <a:t>Alcance de las variables</a:t>
            </a:r>
            <a:endParaRPr b="0" i="0" sz="3100" u="none" cap="none" strike="noStrike">
              <a:solidFill>
                <a:srgbClr val="000000"/>
              </a:solidFill>
              <a:latin typeface="Archivo Black"/>
              <a:ea typeface="Archivo Black"/>
              <a:cs typeface="Archivo Black"/>
              <a:sym typeface="Archivo Black"/>
            </a:endParaRPr>
          </a:p>
        </p:txBody>
      </p:sp>
      <p:sp>
        <p:nvSpPr>
          <p:cNvPr id="317" name="Google Shape;317;g2d4760477cf_0_114"/>
          <p:cNvSpPr txBox="1"/>
          <p:nvPr/>
        </p:nvSpPr>
        <p:spPr>
          <a:xfrm>
            <a:off x="519750" y="1594450"/>
            <a:ext cx="8104500" cy="849600"/>
          </a:xfrm>
          <a:prstGeom prst="rect">
            <a:avLst/>
          </a:prstGeom>
          <a:noFill/>
          <a:ln>
            <a:noFill/>
          </a:ln>
        </p:spPr>
        <p:txBody>
          <a:bodyPr anchorCtr="0" anchor="t" bIns="0" lIns="0" spcFirstLastPara="1" rIns="0" wrap="square" tIns="0">
            <a:spAutoFit/>
          </a:bodyPr>
          <a:lstStyle/>
          <a:p>
            <a:pPr indent="0" lvl="0" marL="0" marR="0" rtl="0" algn="l">
              <a:lnSpc>
                <a:spcPct val="120008"/>
              </a:lnSpc>
              <a:spcBef>
                <a:spcPts val="0"/>
              </a:spcBef>
              <a:spcAft>
                <a:spcPts val="0"/>
              </a:spcAft>
              <a:buNone/>
            </a:pPr>
            <a:r>
              <a:rPr lang="es" sz="1200">
                <a:latin typeface="Archivo Narrow"/>
                <a:ea typeface="Archivo Narrow"/>
                <a:cs typeface="Archivo Narrow"/>
                <a:sym typeface="Archivo Narrow"/>
              </a:rPr>
              <a:t>Con “alcance de las variables” nos referimos a dónde y cómo podés usar una variable dentro de tu código. </a:t>
            </a:r>
            <a:endParaRPr sz="1200">
              <a:latin typeface="Archivo Narrow"/>
              <a:ea typeface="Archivo Narrow"/>
              <a:cs typeface="Archivo Narrow"/>
              <a:sym typeface="Archivo Narrow"/>
            </a:endParaRPr>
          </a:p>
          <a:p>
            <a:pPr indent="0" lvl="0" marL="0" marR="0" rtl="0" algn="l">
              <a:lnSpc>
                <a:spcPct val="120008"/>
              </a:lnSpc>
              <a:spcBef>
                <a:spcPts val="0"/>
              </a:spcBef>
              <a:spcAft>
                <a:spcPts val="0"/>
              </a:spcAft>
              <a:buNone/>
            </a:pPr>
            <a:r>
              <a:rPr lang="es" sz="1200">
                <a:latin typeface="Archivo Narrow"/>
                <a:ea typeface="Archivo Narrow"/>
                <a:cs typeface="Archivo Narrow"/>
                <a:sym typeface="Archivo Narrow"/>
              </a:rPr>
              <a:t>En Python, las variables que se crean dentro de una función tienen un comportamiento especial: solo existen mientras esa función se está ejecutando. Eso quiere decir que, si creás una variable dentro de una función, no podés usarla afuera de la misma, y una vez que la función termina, esa variable desaparece.</a:t>
            </a:r>
            <a:endParaRPr b="0" i="0" sz="1200" u="none" cap="none" strike="noStrike">
              <a:solidFill>
                <a:srgbClr val="000000"/>
              </a:solidFill>
              <a:latin typeface="Archivo Narrow"/>
              <a:ea typeface="Archivo Narrow"/>
              <a:cs typeface="Archivo Narrow"/>
              <a:sym typeface="Archivo Narrow"/>
            </a:endParaRPr>
          </a:p>
        </p:txBody>
      </p:sp>
      <p:pic>
        <p:nvPicPr>
          <p:cNvPr id="318" name="Google Shape;318;g2d4760477cf_0_114"/>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grpSp>
        <p:nvGrpSpPr>
          <p:cNvPr id="319" name="Google Shape;319;g2d4760477cf_0_114"/>
          <p:cNvGrpSpPr/>
          <p:nvPr/>
        </p:nvGrpSpPr>
        <p:grpSpPr>
          <a:xfrm>
            <a:off x="592000" y="2792300"/>
            <a:ext cx="2432331" cy="382775"/>
            <a:chOff x="0" y="-9525"/>
            <a:chExt cx="1657918" cy="201641"/>
          </a:xfrm>
        </p:grpSpPr>
        <p:sp>
          <p:nvSpPr>
            <p:cNvPr id="320" name="Google Shape;320;g2d4760477cf_0_114"/>
            <p:cNvSpPr/>
            <p:nvPr/>
          </p:nvSpPr>
          <p:spPr>
            <a:xfrm>
              <a:off x="0" y="0"/>
              <a:ext cx="1657918" cy="192116"/>
            </a:xfrm>
            <a:custGeom>
              <a:rect b="b" l="l" r="r" t="t"/>
              <a:pathLst>
                <a:path extrusionOk="0" h="192116" w="1657918">
                  <a:moveTo>
                    <a:pt x="0" y="0"/>
                  </a:moveTo>
                  <a:lnTo>
                    <a:pt x="1657918" y="0"/>
                  </a:lnTo>
                  <a:lnTo>
                    <a:pt x="1657918" y="192116"/>
                  </a:lnTo>
                  <a:lnTo>
                    <a:pt x="0" y="192116"/>
                  </a:lnTo>
                  <a:close/>
                </a:path>
              </a:pathLst>
            </a:custGeom>
            <a:solidFill>
              <a:srgbClr val="FFAB40">
                <a:alpha val="49020"/>
              </a:srgbClr>
            </a:solidFill>
            <a:ln>
              <a:noFill/>
            </a:ln>
          </p:spPr>
        </p:sp>
        <p:sp>
          <p:nvSpPr>
            <p:cNvPr id="321" name="Google Shape;321;g2d4760477cf_0_114"/>
            <p:cNvSpPr txBox="1"/>
            <p:nvPr/>
          </p:nvSpPr>
          <p:spPr>
            <a:xfrm>
              <a:off x="0" y="-9525"/>
              <a:ext cx="1657800" cy="201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322" name="Google Shape;322;g2d4760477cf_0_114"/>
          <p:cNvSpPr txBox="1"/>
          <p:nvPr/>
        </p:nvSpPr>
        <p:spPr>
          <a:xfrm>
            <a:off x="888617" y="2820223"/>
            <a:ext cx="1975800" cy="323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2100"/>
              <a:buFont typeface="Arial"/>
              <a:buNone/>
            </a:pPr>
            <a:r>
              <a:rPr b="1" lang="es" sz="2100">
                <a:latin typeface="Archivo Narrow"/>
                <a:ea typeface="Archivo Narrow"/>
                <a:cs typeface="Archivo Narrow"/>
                <a:sym typeface="Archivo Narrow"/>
              </a:rPr>
              <a:t>Variable “local”</a:t>
            </a:r>
            <a:r>
              <a:rPr b="1" i="0" lang="es" sz="2100" u="none" cap="none" strike="noStrike">
                <a:solidFill>
                  <a:srgbClr val="000000"/>
                </a:solidFill>
                <a:latin typeface="Archivo Narrow"/>
                <a:ea typeface="Archivo Narrow"/>
                <a:cs typeface="Archivo Narrow"/>
                <a:sym typeface="Archivo Narrow"/>
              </a:rPr>
              <a:t>:</a:t>
            </a:r>
            <a:endParaRPr b="0" i="0" sz="700" u="none" cap="none" strike="noStrike">
              <a:solidFill>
                <a:srgbClr val="000000"/>
              </a:solidFill>
              <a:latin typeface="Arial"/>
              <a:ea typeface="Arial"/>
              <a:cs typeface="Arial"/>
              <a:sym typeface="Arial"/>
            </a:endParaRPr>
          </a:p>
        </p:txBody>
      </p:sp>
      <p:sp>
        <p:nvSpPr>
          <p:cNvPr id="323" name="Google Shape;323;g2d4760477cf_0_114"/>
          <p:cNvSpPr txBox="1"/>
          <p:nvPr/>
        </p:nvSpPr>
        <p:spPr>
          <a:xfrm>
            <a:off x="3296550" y="2792300"/>
            <a:ext cx="5202300" cy="1203300"/>
          </a:xfrm>
          <a:prstGeom prst="rect">
            <a:avLst/>
          </a:prstGeom>
          <a:solidFill>
            <a:srgbClr val="1F1F1F"/>
          </a:solid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sz="1050">
                <a:solidFill>
                  <a:srgbClr val="F47067"/>
                </a:solidFill>
                <a:latin typeface="Courier New"/>
                <a:ea typeface="Courier New"/>
                <a:cs typeface="Courier New"/>
                <a:sym typeface="Courier New"/>
              </a:rPr>
              <a:t>def</a:t>
            </a:r>
            <a:r>
              <a:rPr lang="es" sz="1050">
                <a:solidFill>
                  <a:srgbClr val="ADBAC7"/>
                </a:solidFill>
                <a:latin typeface="Courier New"/>
                <a:ea typeface="Courier New"/>
                <a:cs typeface="Courier New"/>
                <a:sym typeface="Courier New"/>
              </a:rPr>
              <a:t> </a:t>
            </a:r>
            <a:r>
              <a:rPr lang="es" sz="1050">
                <a:solidFill>
                  <a:srgbClr val="DCBDFB"/>
                </a:solidFill>
                <a:latin typeface="Courier New"/>
                <a:ea typeface="Courier New"/>
                <a:cs typeface="Courier New"/>
                <a:sym typeface="Courier New"/>
              </a:rPr>
              <a:t>saludar</a:t>
            </a:r>
            <a:r>
              <a:rPr lang="es" sz="1050">
                <a:solidFill>
                  <a:srgbClr val="ADBAC7"/>
                </a:solidFill>
                <a:latin typeface="Courier New"/>
                <a:ea typeface="Courier New"/>
                <a:cs typeface="Courier New"/>
                <a:sym typeface="Courier New"/>
              </a:rPr>
              <a:t>():</a:t>
            </a:r>
            <a:endParaRPr sz="10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   mensaje </a:t>
            </a:r>
            <a:r>
              <a:rPr lang="es" sz="1050">
                <a:solidFill>
                  <a:srgbClr val="F47067"/>
                </a:solidFill>
                <a:latin typeface="Courier New"/>
                <a:ea typeface="Courier New"/>
                <a:cs typeface="Courier New"/>
                <a:sym typeface="Courier New"/>
              </a:rPr>
              <a:t>=</a:t>
            </a:r>
            <a:r>
              <a:rPr lang="es" sz="1050">
                <a:solidFill>
                  <a:srgbClr val="ADBAC7"/>
                </a:solidFill>
                <a:latin typeface="Courier New"/>
                <a:ea typeface="Courier New"/>
                <a:cs typeface="Courier New"/>
                <a:sym typeface="Courier New"/>
              </a:rPr>
              <a:t> </a:t>
            </a:r>
            <a:r>
              <a:rPr lang="es" sz="1050">
                <a:solidFill>
                  <a:srgbClr val="96D0FF"/>
                </a:solidFill>
                <a:latin typeface="Courier New"/>
                <a:ea typeface="Courier New"/>
                <a:cs typeface="Courier New"/>
                <a:sym typeface="Courier New"/>
              </a:rPr>
              <a:t>"Hola, ¿cómo estás?"</a:t>
            </a:r>
            <a:endParaRPr sz="1050">
              <a:solidFill>
                <a:srgbClr val="96D0FF"/>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   </a:t>
            </a:r>
            <a:r>
              <a:rPr lang="es" sz="1050">
                <a:solidFill>
                  <a:srgbClr val="DCBDFB"/>
                </a:solidFill>
                <a:latin typeface="Courier New"/>
                <a:ea typeface="Courier New"/>
                <a:cs typeface="Courier New"/>
                <a:sym typeface="Courier New"/>
              </a:rPr>
              <a:t>print</a:t>
            </a:r>
            <a:r>
              <a:rPr lang="es" sz="1050">
                <a:solidFill>
                  <a:srgbClr val="ADBAC7"/>
                </a:solidFill>
                <a:latin typeface="Courier New"/>
                <a:ea typeface="Courier New"/>
                <a:cs typeface="Courier New"/>
                <a:sym typeface="Courier New"/>
              </a:rPr>
              <a:t>(mensaje)</a:t>
            </a:r>
            <a:endParaRPr sz="10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t/>
            </a:r>
            <a:endParaRPr sz="10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1050">
                <a:solidFill>
                  <a:srgbClr val="DCBDFB"/>
                </a:solidFill>
                <a:latin typeface="Courier New"/>
                <a:ea typeface="Courier New"/>
                <a:cs typeface="Courier New"/>
                <a:sym typeface="Courier New"/>
              </a:rPr>
              <a:t>saludar</a:t>
            </a:r>
            <a:r>
              <a:rPr lang="es" sz="1050">
                <a:solidFill>
                  <a:srgbClr val="ADBAC7"/>
                </a:solidFill>
                <a:latin typeface="Courier New"/>
                <a:ea typeface="Courier New"/>
                <a:cs typeface="Courier New"/>
                <a:sym typeface="Courier New"/>
              </a:rPr>
              <a:t>()</a:t>
            </a:r>
            <a:endParaRPr sz="10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1050">
                <a:solidFill>
                  <a:srgbClr val="DCBDFB"/>
                </a:solidFill>
                <a:latin typeface="Courier New"/>
                <a:ea typeface="Courier New"/>
                <a:cs typeface="Courier New"/>
                <a:sym typeface="Courier New"/>
              </a:rPr>
              <a:t>print</a:t>
            </a:r>
            <a:r>
              <a:rPr lang="es" sz="1050">
                <a:solidFill>
                  <a:srgbClr val="ADBAC7"/>
                </a:solidFill>
                <a:latin typeface="Courier New"/>
                <a:ea typeface="Courier New"/>
                <a:cs typeface="Courier New"/>
                <a:sym typeface="Courier New"/>
              </a:rPr>
              <a:t>(mensaje)  </a:t>
            </a:r>
            <a:r>
              <a:rPr lang="es" sz="1050">
                <a:solidFill>
                  <a:srgbClr val="768390"/>
                </a:solidFill>
                <a:latin typeface="Courier New"/>
                <a:ea typeface="Courier New"/>
                <a:cs typeface="Courier New"/>
                <a:sym typeface="Courier New"/>
              </a:rPr>
              <a:t># Esto va a dar un error</a:t>
            </a:r>
            <a:endParaRPr sz="1050">
              <a:solidFill>
                <a:srgbClr val="768390"/>
              </a:solidFill>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1050">
              <a:solidFill>
                <a:srgbClr val="F47067"/>
              </a:solidFill>
              <a:latin typeface="Courier New"/>
              <a:ea typeface="Courier New"/>
              <a:cs typeface="Courier New"/>
              <a:sym typeface="Courier New"/>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g2d4760477cf_0_134"/>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333" name="Google Shape;333;g2d4760477cf_0_134"/>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334" name="Google Shape;334;g2d4760477cf_0_134"/>
          <p:cNvGrpSpPr/>
          <p:nvPr/>
        </p:nvGrpSpPr>
        <p:grpSpPr>
          <a:xfrm>
            <a:off x="555362" y="631437"/>
            <a:ext cx="700421" cy="692039"/>
            <a:chOff x="0" y="0"/>
            <a:chExt cx="1867789" cy="1845437"/>
          </a:xfrm>
        </p:grpSpPr>
        <p:sp>
          <p:nvSpPr>
            <p:cNvPr id="335" name="Google Shape;335;g2d4760477cf_0_134"/>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336" name="Google Shape;336;g2d4760477cf_0_134"/>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37" name="Google Shape;337;g2d4760477cf_0_134"/>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lang="es" sz="3000">
                <a:solidFill>
                  <a:schemeClr val="dk1"/>
                </a:solidFill>
                <a:latin typeface="Archivo Black"/>
                <a:ea typeface="Archivo Black"/>
                <a:cs typeface="Archivo Black"/>
                <a:sym typeface="Archivo Black"/>
              </a:rPr>
              <a:t>Alcance de las variables</a:t>
            </a:r>
            <a:endParaRPr b="0" i="0" sz="3100" u="none" cap="none" strike="noStrike">
              <a:solidFill>
                <a:srgbClr val="000000"/>
              </a:solidFill>
              <a:latin typeface="Archivo Black"/>
              <a:ea typeface="Archivo Black"/>
              <a:cs typeface="Archivo Black"/>
              <a:sym typeface="Archivo Black"/>
            </a:endParaRPr>
          </a:p>
        </p:txBody>
      </p:sp>
      <p:sp>
        <p:nvSpPr>
          <p:cNvPr id="338" name="Google Shape;338;g2d4760477cf_0_134"/>
          <p:cNvSpPr txBox="1"/>
          <p:nvPr/>
        </p:nvSpPr>
        <p:spPr>
          <a:xfrm>
            <a:off x="519750" y="1594450"/>
            <a:ext cx="8104500" cy="406500"/>
          </a:xfrm>
          <a:prstGeom prst="rect">
            <a:avLst/>
          </a:prstGeom>
          <a:noFill/>
          <a:ln>
            <a:noFill/>
          </a:ln>
        </p:spPr>
        <p:txBody>
          <a:bodyPr anchorCtr="0" anchor="t" bIns="0" lIns="0" spcFirstLastPara="1" rIns="0" wrap="square" tIns="0">
            <a:spAutoFit/>
          </a:bodyPr>
          <a:lstStyle/>
          <a:p>
            <a:pPr indent="0" lvl="0" marL="0" marR="0" rtl="0" algn="l">
              <a:lnSpc>
                <a:spcPct val="120008"/>
              </a:lnSpc>
              <a:spcBef>
                <a:spcPts val="0"/>
              </a:spcBef>
              <a:spcAft>
                <a:spcPts val="0"/>
              </a:spcAft>
              <a:buNone/>
            </a:pPr>
            <a:r>
              <a:rPr lang="es" sz="1200">
                <a:latin typeface="Archivo Narrow"/>
                <a:ea typeface="Archivo Narrow"/>
                <a:cs typeface="Archivo Narrow"/>
                <a:sym typeface="Archivo Narrow"/>
              </a:rPr>
              <a:t>Si una variable se crea fuera de una función, esa variable puede usarse tanto fuera como dentro de la función. Se dice que su alcance es “global”.</a:t>
            </a:r>
            <a:endParaRPr b="0" i="0" sz="1200" u="none" cap="none" strike="noStrike">
              <a:solidFill>
                <a:srgbClr val="000000"/>
              </a:solidFill>
              <a:latin typeface="Archivo Narrow"/>
              <a:ea typeface="Archivo Narrow"/>
              <a:cs typeface="Archivo Narrow"/>
              <a:sym typeface="Archivo Narrow"/>
            </a:endParaRPr>
          </a:p>
        </p:txBody>
      </p:sp>
      <p:pic>
        <p:nvPicPr>
          <p:cNvPr id="339" name="Google Shape;339;g2d4760477cf_0_134"/>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grpSp>
        <p:nvGrpSpPr>
          <p:cNvPr id="340" name="Google Shape;340;g2d4760477cf_0_134"/>
          <p:cNvGrpSpPr/>
          <p:nvPr/>
        </p:nvGrpSpPr>
        <p:grpSpPr>
          <a:xfrm>
            <a:off x="555350" y="2219350"/>
            <a:ext cx="2432331" cy="382775"/>
            <a:chOff x="0" y="-9525"/>
            <a:chExt cx="1657918" cy="201641"/>
          </a:xfrm>
        </p:grpSpPr>
        <p:sp>
          <p:nvSpPr>
            <p:cNvPr id="341" name="Google Shape;341;g2d4760477cf_0_134"/>
            <p:cNvSpPr/>
            <p:nvPr/>
          </p:nvSpPr>
          <p:spPr>
            <a:xfrm>
              <a:off x="0" y="0"/>
              <a:ext cx="1657918" cy="192116"/>
            </a:xfrm>
            <a:custGeom>
              <a:rect b="b" l="l" r="r" t="t"/>
              <a:pathLst>
                <a:path extrusionOk="0" h="192116" w="1657918">
                  <a:moveTo>
                    <a:pt x="0" y="0"/>
                  </a:moveTo>
                  <a:lnTo>
                    <a:pt x="1657918" y="0"/>
                  </a:lnTo>
                  <a:lnTo>
                    <a:pt x="1657918" y="192116"/>
                  </a:lnTo>
                  <a:lnTo>
                    <a:pt x="0" y="192116"/>
                  </a:lnTo>
                  <a:close/>
                </a:path>
              </a:pathLst>
            </a:custGeom>
            <a:solidFill>
              <a:srgbClr val="FFAB40">
                <a:alpha val="49020"/>
              </a:srgbClr>
            </a:solidFill>
            <a:ln>
              <a:noFill/>
            </a:ln>
          </p:spPr>
        </p:sp>
        <p:sp>
          <p:nvSpPr>
            <p:cNvPr id="342" name="Google Shape;342;g2d4760477cf_0_134"/>
            <p:cNvSpPr txBox="1"/>
            <p:nvPr/>
          </p:nvSpPr>
          <p:spPr>
            <a:xfrm>
              <a:off x="0" y="-9525"/>
              <a:ext cx="1657800" cy="201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343" name="Google Shape;343;g2d4760477cf_0_134"/>
          <p:cNvSpPr txBox="1"/>
          <p:nvPr/>
        </p:nvSpPr>
        <p:spPr>
          <a:xfrm>
            <a:off x="851967" y="2247273"/>
            <a:ext cx="1975800" cy="323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2100"/>
              <a:buFont typeface="Arial"/>
              <a:buNone/>
            </a:pPr>
            <a:r>
              <a:rPr b="1" lang="es" sz="2100">
                <a:latin typeface="Archivo Narrow"/>
                <a:ea typeface="Archivo Narrow"/>
                <a:cs typeface="Archivo Narrow"/>
                <a:sym typeface="Archivo Narrow"/>
              </a:rPr>
              <a:t>Variable</a:t>
            </a:r>
            <a:r>
              <a:rPr b="1" i="0" lang="es" sz="2100" u="none" cap="none" strike="noStrike">
                <a:solidFill>
                  <a:srgbClr val="000000"/>
                </a:solidFill>
                <a:latin typeface="Archivo Narrow"/>
                <a:ea typeface="Archivo Narrow"/>
                <a:cs typeface="Archivo Narrow"/>
                <a:sym typeface="Archivo Narrow"/>
              </a:rPr>
              <a:t> </a:t>
            </a:r>
            <a:r>
              <a:rPr b="1" lang="es" sz="2100">
                <a:latin typeface="Archivo Narrow"/>
                <a:ea typeface="Archivo Narrow"/>
                <a:cs typeface="Archivo Narrow"/>
                <a:sym typeface="Archivo Narrow"/>
              </a:rPr>
              <a:t>“global”</a:t>
            </a:r>
            <a:r>
              <a:rPr b="1" i="0" lang="es" sz="2100" u="none" cap="none" strike="noStrike">
                <a:solidFill>
                  <a:srgbClr val="000000"/>
                </a:solidFill>
                <a:latin typeface="Archivo Narrow"/>
                <a:ea typeface="Archivo Narrow"/>
                <a:cs typeface="Archivo Narrow"/>
                <a:sym typeface="Archivo Narrow"/>
              </a:rPr>
              <a:t>:</a:t>
            </a:r>
            <a:endParaRPr b="0" i="0" sz="700" u="none" cap="none" strike="noStrike">
              <a:solidFill>
                <a:srgbClr val="000000"/>
              </a:solidFill>
              <a:latin typeface="Arial"/>
              <a:ea typeface="Arial"/>
              <a:cs typeface="Arial"/>
              <a:sym typeface="Arial"/>
            </a:endParaRPr>
          </a:p>
        </p:txBody>
      </p:sp>
      <p:sp>
        <p:nvSpPr>
          <p:cNvPr id="344" name="Google Shape;344;g2d4760477cf_0_134"/>
          <p:cNvSpPr txBox="1"/>
          <p:nvPr/>
        </p:nvSpPr>
        <p:spPr>
          <a:xfrm>
            <a:off x="1295550" y="2788800"/>
            <a:ext cx="6552900" cy="1390800"/>
          </a:xfrm>
          <a:prstGeom prst="rect">
            <a:avLst/>
          </a:prstGeom>
          <a:solidFill>
            <a:srgbClr val="1F1F1F"/>
          </a:solid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mensaje_global </a:t>
            </a:r>
            <a:r>
              <a:rPr lang="es" sz="1050">
                <a:solidFill>
                  <a:srgbClr val="F47067"/>
                </a:solidFill>
                <a:latin typeface="Courier New"/>
                <a:ea typeface="Courier New"/>
                <a:cs typeface="Courier New"/>
                <a:sym typeface="Courier New"/>
              </a:rPr>
              <a:t>=</a:t>
            </a:r>
            <a:r>
              <a:rPr lang="es" sz="1050">
                <a:solidFill>
                  <a:srgbClr val="ADBAC7"/>
                </a:solidFill>
                <a:latin typeface="Courier New"/>
                <a:ea typeface="Courier New"/>
                <a:cs typeface="Courier New"/>
                <a:sym typeface="Courier New"/>
              </a:rPr>
              <a:t> </a:t>
            </a:r>
            <a:r>
              <a:rPr lang="es" sz="1050">
                <a:solidFill>
                  <a:srgbClr val="96D0FF"/>
                </a:solidFill>
                <a:latin typeface="Courier New"/>
                <a:ea typeface="Courier New"/>
                <a:cs typeface="Courier New"/>
                <a:sym typeface="Courier New"/>
              </a:rPr>
              <a:t>"Hola, ¿cómo estás?"</a:t>
            </a:r>
            <a:endParaRPr sz="1050">
              <a:solidFill>
                <a:srgbClr val="96D0FF"/>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t/>
            </a:r>
            <a:endParaRPr sz="10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1050">
                <a:solidFill>
                  <a:srgbClr val="F47067"/>
                </a:solidFill>
                <a:latin typeface="Courier New"/>
                <a:ea typeface="Courier New"/>
                <a:cs typeface="Courier New"/>
                <a:sym typeface="Courier New"/>
              </a:rPr>
              <a:t>def</a:t>
            </a:r>
            <a:r>
              <a:rPr lang="es" sz="1050">
                <a:solidFill>
                  <a:srgbClr val="ADBAC7"/>
                </a:solidFill>
                <a:latin typeface="Courier New"/>
                <a:ea typeface="Courier New"/>
                <a:cs typeface="Courier New"/>
                <a:sym typeface="Courier New"/>
              </a:rPr>
              <a:t> </a:t>
            </a:r>
            <a:r>
              <a:rPr lang="es" sz="1050">
                <a:solidFill>
                  <a:srgbClr val="DCBDFB"/>
                </a:solidFill>
                <a:latin typeface="Courier New"/>
                <a:ea typeface="Courier New"/>
                <a:cs typeface="Courier New"/>
                <a:sym typeface="Courier New"/>
              </a:rPr>
              <a:t>saludar</a:t>
            </a:r>
            <a:r>
              <a:rPr lang="es" sz="1050">
                <a:solidFill>
                  <a:srgbClr val="ADBAC7"/>
                </a:solidFill>
                <a:latin typeface="Courier New"/>
                <a:ea typeface="Courier New"/>
                <a:cs typeface="Courier New"/>
                <a:sym typeface="Courier New"/>
              </a:rPr>
              <a:t>():</a:t>
            </a:r>
            <a:endParaRPr sz="10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   </a:t>
            </a:r>
            <a:r>
              <a:rPr lang="es" sz="1050">
                <a:solidFill>
                  <a:srgbClr val="DCBDFB"/>
                </a:solidFill>
                <a:latin typeface="Courier New"/>
                <a:ea typeface="Courier New"/>
                <a:cs typeface="Courier New"/>
                <a:sym typeface="Courier New"/>
              </a:rPr>
              <a:t>print</a:t>
            </a:r>
            <a:r>
              <a:rPr lang="es" sz="1050">
                <a:solidFill>
                  <a:srgbClr val="ADBAC7"/>
                </a:solidFill>
                <a:latin typeface="Courier New"/>
                <a:ea typeface="Courier New"/>
                <a:cs typeface="Courier New"/>
                <a:sym typeface="Courier New"/>
              </a:rPr>
              <a:t>(mensaje_global)</a:t>
            </a:r>
            <a:endParaRPr sz="10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t/>
            </a:r>
            <a:endParaRPr sz="10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1050">
                <a:solidFill>
                  <a:srgbClr val="DCBDFB"/>
                </a:solidFill>
                <a:latin typeface="Courier New"/>
                <a:ea typeface="Courier New"/>
                <a:cs typeface="Courier New"/>
                <a:sym typeface="Courier New"/>
              </a:rPr>
              <a:t>saludar</a:t>
            </a:r>
            <a:r>
              <a:rPr lang="es" sz="1050">
                <a:solidFill>
                  <a:srgbClr val="ADBAC7"/>
                </a:solidFill>
                <a:latin typeface="Courier New"/>
                <a:ea typeface="Courier New"/>
                <a:cs typeface="Courier New"/>
                <a:sym typeface="Courier New"/>
              </a:rPr>
              <a:t>()</a:t>
            </a:r>
            <a:endParaRPr sz="1050">
              <a:solidFill>
                <a:srgbClr val="ADBAC7"/>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s" sz="1050">
                <a:solidFill>
                  <a:srgbClr val="DCBDFB"/>
                </a:solidFill>
                <a:latin typeface="Courier New"/>
                <a:ea typeface="Courier New"/>
                <a:cs typeface="Courier New"/>
                <a:sym typeface="Courier New"/>
              </a:rPr>
              <a:t>print</a:t>
            </a:r>
            <a:r>
              <a:rPr lang="es" sz="1050">
                <a:solidFill>
                  <a:srgbClr val="ADBAC7"/>
                </a:solidFill>
                <a:latin typeface="Courier New"/>
                <a:ea typeface="Courier New"/>
                <a:cs typeface="Courier New"/>
                <a:sym typeface="Courier New"/>
              </a:rPr>
              <a:t>(mensaje_global)  </a:t>
            </a:r>
            <a:r>
              <a:rPr lang="es" sz="1050">
                <a:solidFill>
                  <a:srgbClr val="768390"/>
                </a:solidFill>
                <a:latin typeface="Courier New"/>
                <a:ea typeface="Courier New"/>
                <a:cs typeface="Courier New"/>
                <a:sym typeface="Courier New"/>
              </a:rPr>
              <a:t># Esto funciona bien</a:t>
            </a:r>
            <a:endParaRPr sz="1050">
              <a:solidFill>
                <a:srgbClr val="F47067"/>
              </a:solidFill>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1050">
              <a:solidFill>
                <a:srgbClr val="F47067"/>
              </a:solidFill>
              <a:latin typeface="Courier New"/>
              <a:ea typeface="Courier New"/>
              <a:cs typeface="Courier New"/>
              <a:sym typeface="Courier New"/>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8" name="Shape 348"/>
        <p:cNvGrpSpPr/>
        <p:nvPr/>
      </p:nvGrpSpPr>
      <p:grpSpPr>
        <a:xfrm>
          <a:off x="0" y="0"/>
          <a:ext cx="0" cy="0"/>
          <a:chOff x="0" y="0"/>
          <a:chExt cx="0" cy="0"/>
        </a:xfrm>
      </p:grpSpPr>
      <p:sp>
        <p:nvSpPr>
          <p:cNvPr id="349" name="Google Shape;349;g2d4760477cf_0_154"/>
          <p:cNvSpPr/>
          <p:nvPr/>
        </p:nvSpPr>
        <p:spPr>
          <a:xfrm>
            <a:off x="1241025" y="1894775"/>
            <a:ext cx="6730200" cy="925800"/>
          </a:xfrm>
          <a:prstGeom prst="rect">
            <a:avLst/>
          </a:prstGeom>
          <a:solidFill>
            <a:schemeClr val="l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g2d4760477cf_0_154"/>
          <p:cNvSpPr txBox="1"/>
          <p:nvPr/>
        </p:nvSpPr>
        <p:spPr>
          <a:xfrm>
            <a:off x="1241025" y="1894775"/>
            <a:ext cx="6730200" cy="978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0"/>
              <a:buFont typeface="Arial"/>
              <a:buNone/>
            </a:pPr>
            <a:r>
              <a:rPr b="1" i="0" lang="es" sz="4500" u="none" cap="none" strike="noStrike">
                <a:solidFill>
                  <a:srgbClr val="434343"/>
                </a:solidFill>
                <a:latin typeface="Archivo"/>
                <a:ea typeface="Archivo"/>
                <a:cs typeface="Archivo"/>
                <a:sym typeface="Archivo"/>
              </a:rPr>
              <a:t>¡Vamos a la práctica! 🚀</a:t>
            </a:r>
            <a:endParaRPr b="1" i="0" sz="4500" u="none" cap="none" strike="noStrike">
              <a:solidFill>
                <a:srgbClr val="434343"/>
              </a:solidFill>
              <a:latin typeface="Archivo"/>
              <a:ea typeface="Archivo"/>
              <a:cs typeface="Archivo"/>
              <a:sym typeface="Archiv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g2d4760477cf_0_159"/>
          <p:cNvSpPr/>
          <p:nvPr/>
        </p:nvSpPr>
        <p:spPr>
          <a:xfrm>
            <a:off x="1205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360" name="Google Shape;360;g2d4760477cf_0_159"/>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361" name="Google Shape;361;g2d4760477cf_0_159"/>
          <p:cNvGrpSpPr/>
          <p:nvPr/>
        </p:nvGrpSpPr>
        <p:grpSpPr>
          <a:xfrm>
            <a:off x="555362" y="631437"/>
            <a:ext cx="700421" cy="692039"/>
            <a:chOff x="0" y="0"/>
            <a:chExt cx="1867789" cy="1845437"/>
          </a:xfrm>
        </p:grpSpPr>
        <p:sp>
          <p:nvSpPr>
            <p:cNvPr id="362" name="Google Shape;362;g2d4760477cf_0_159"/>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363" name="Google Shape;363;g2d4760477cf_0_159"/>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4" name="Google Shape;364;g2d4760477cf_0_159"/>
          <p:cNvSpPr/>
          <p:nvPr/>
        </p:nvSpPr>
        <p:spPr>
          <a:xfrm>
            <a:off x="633775" y="713875"/>
            <a:ext cx="527150" cy="527150"/>
          </a:xfrm>
          <a:custGeom>
            <a:rect b="b" l="l" r="r" t="t"/>
            <a:pathLst>
              <a:path extrusionOk="0" h="1054300" w="1054300">
                <a:moveTo>
                  <a:pt x="0" y="0"/>
                </a:moveTo>
                <a:lnTo>
                  <a:pt x="1054300" y="0"/>
                </a:lnTo>
                <a:lnTo>
                  <a:pt x="1054300" y="1054300"/>
                </a:lnTo>
                <a:lnTo>
                  <a:pt x="0" y="1054300"/>
                </a:lnTo>
                <a:lnTo>
                  <a:pt x="0" y="0"/>
                </a:lnTo>
                <a:close/>
              </a:path>
            </a:pathLst>
          </a:custGeom>
          <a:blipFill rotWithShape="1">
            <a:blip r:embed="rId4">
              <a:alphaModFix/>
            </a:blip>
            <a:stretch>
              <a:fillRect b="0" l="0" r="0" t="0"/>
            </a:stretch>
          </a:blipFill>
          <a:ln>
            <a:noFill/>
          </a:ln>
        </p:spPr>
      </p:sp>
      <p:sp>
        <p:nvSpPr>
          <p:cNvPr id="365" name="Google Shape;365;g2d4760477cf_0_159"/>
          <p:cNvSpPr txBox="1"/>
          <p:nvPr/>
        </p:nvSpPr>
        <p:spPr>
          <a:xfrm>
            <a:off x="1342696" y="504825"/>
            <a:ext cx="7454100" cy="5388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3500"/>
              <a:buFont typeface="Arial"/>
              <a:buNone/>
            </a:pPr>
            <a:r>
              <a:rPr b="0" i="0" lang="es" sz="3500" u="none" cap="none" strike="noStrike">
                <a:solidFill>
                  <a:srgbClr val="000000"/>
                </a:solidFill>
                <a:latin typeface="Archivo Black"/>
                <a:ea typeface="Archivo Black"/>
                <a:cs typeface="Archivo Black"/>
                <a:sym typeface="Archivo Black"/>
              </a:rPr>
              <a:t>Ejercicios prácticos</a:t>
            </a:r>
            <a:endParaRPr b="0" i="0" sz="700" u="none" cap="none" strike="noStrike">
              <a:solidFill>
                <a:srgbClr val="000000"/>
              </a:solidFill>
              <a:latin typeface="Arial"/>
              <a:ea typeface="Arial"/>
              <a:cs typeface="Arial"/>
              <a:sym typeface="Arial"/>
            </a:endParaRPr>
          </a:p>
        </p:txBody>
      </p:sp>
      <p:grpSp>
        <p:nvGrpSpPr>
          <p:cNvPr id="366" name="Google Shape;366;g2d4760477cf_0_159"/>
          <p:cNvGrpSpPr/>
          <p:nvPr/>
        </p:nvGrpSpPr>
        <p:grpSpPr>
          <a:xfrm>
            <a:off x="1342695" y="1017800"/>
            <a:ext cx="4971433" cy="382795"/>
            <a:chOff x="0" y="-9525"/>
            <a:chExt cx="1657918" cy="201641"/>
          </a:xfrm>
        </p:grpSpPr>
        <p:sp>
          <p:nvSpPr>
            <p:cNvPr id="367" name="Google Shape;367;g2d4760477cf_0_159"/>
            <p:cNvSpPr/>
            <p:nvPr/>
          </p:nvSpPr>
          <p:spPr>
            <a:xfrm>
              <a:off x="0" y="0"/>
              <a:ext cx="1657918" cy="192116"/>
            </a:xfrm>
            <a:custGeom>
              <a:rect b="b" l="l" r="r" t="t"/>
              <a:pathLst>
                <a:path extrusionOk="0" h="192116" w="1657918">
                  <a:moveTo>
                    <a:pt x="0" y="0"/>
                  </a:moveTo>
                  <a:lnTo>
                    <a:pt x="1657918" y="0"/>
                  </a:lnTo>
                  <a:lnTo>
                    <a:pt x="1657918" y="192116"/>
                  </a:lnTo>
                  <a:lnTo>
                    <a:pt x="0" y="192116"/>
                  </a:lnTo>
                  <a:close/>
                </a:path>
              </a:pathLst>
            </a:custGeom>
            <a:solidFill>
              <a:srgbClr val="FFAB40">
                <a:alpha val="48630"/>
              </a:srgbClr>
            </a:solidFill>
            <a:ln>
              <a:noFill/>
            </a:ln>
          </p:spPr>
        </p:sp>
        <p:sp>
          <p:nvSpPr>
            <p:cNvPr id="368" name="Google Shape;368;g2d4760477cf_0_159"/>
            <p:cNvSpPr txBox="1"/>
            <p:nvPr/>
          </p:nvSpPr>
          <p:spPr>
            <a:xfrm>
              <a:off x="0" y="-9525"/>
              <a:ext cx="1657800" cy="201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369" name="Google Shape;369;g2d4760477cf_0_159"/>
          <p:cNvSpPr/>
          <p:nvPr/>
        </p:nvSpPr>
        <p:spPr>
          <a:xfrm>
            <a:off x="1342709" y="1057200"/>
            <a:ext cx="300187" cy="300187"/>
          </a:xfrm>
          <a:custGeom>
            <a:rect b="b" l="l" r="r" t="t"/>
            <a:pathLst>
              <a:path extrusionOk="0" h="600374" w="600374">
                <a:moveTo>
                  <a:pt x="0" y="0"/>
                </a:moveTo>
                <a:lnTo>
                  <a:pt x="600374" y="0"/>
                </a:lnTo>
                <a:lnTo>
                  <a:pt x="600374" y="600373"/>
                </a:lnTo>
                <a:lnTo>
                  <a:pt x="0" y="600373"/>
                </a:lnTo>
                <a:lnTo>
                  <a:pt x="0" y="0"/>
                </a:lnTo>
                <a:close/>
              </a:path>
            </a:pathLst>
          </a:custGeom>
          <a:blipFill rotWithShape="1">
            <a:blip r:embed="rId5">
              <a:alphaModFix/>
            </a:blip>
            <a:stretch>
              <a:fillRect b="0" l="0" r="0" t="0"/>
            </a:stretch>
          </a:blipFill>
          <a:ln>
            <a:noFill/>
          </a:ln>
        </p:spPr>
      </p:sp>
      <p:grpSp>
        <p:nvGrpSpPr>
          <p:cNvPr id="370" name="Google Shape;370;g2d4760477cf_0_159"/>
          <p:cNvGrpSpPr/>
          <p:nvPr/>
        </p:nvGrpSpPr>
        <p:grpSpPr>
          <a:xfrm>
            <a:off x="555375" y="1658250"/>
            <a:ext cx="8009985" cy="297305"/>
            <a:chOff x="-2" y="-9525"/>
            <a:chExt cx="1916356" cy="156600"/>
          </a:xfrm>
        </p:grpSpPr>
        <p:sp>
          <p:nvSpPr>
            <p:cNvPr id="371" name="Google Shape;371;g2d4760477cf_0_159"/>
            <p:cNvSpPr/>
            <p:nvPr/>
          </p:nvSpPr>
          <p:spPr>
            <a:xfrm>
              <a:off x="0" y="0"/>
              <a:ext cx="1916354" cy="146960"/>
            </a:xfrm>
            <a:custGeom>
              <a:rect b="b" l="l" r="r" t="t"/>
              <a:pathLst>
                <a:path extrusionOk="0" h="146960" w="1916354">
                  <a:moveTo>
                    <a:pt x="0" y="0"/>
                  </a:moveTo>
                  <a:lnTo>
                    <a:pt x="1916354" y="0"/>
                  </a:lnTo>
                  <a:lnTo>
                    <a:pt x="1916354" y="146960"/>
                  </a:lnTo>
                  <a:lnTo>
                    <a:pt x="0" y="146960"/>
                  </a:lnTo>
                  <a:close/>
                </a:path>
              </a:pathLst>
            </a:custGeom>
            <a:solidFill>
              <a:srgbClr val="FFAB40">
                <a:alpha val="47060"/>
              </a:srgbClr>
            </a:solidFill>
            <a:ln>
              <a:noFill/>
            </a:ln>
          </p:spPr>
        </p:sp>
        <p:sp>
          <p:nvSpPr>
            <p:cNvPr id="372" name="Google Shape;372;g2d4760477cf_0_159"/>
            <p:cNvSpPr txBox="1"/>
            <p:nvPr/>
          </p:nvSpPr>
          <p:spPr>
            <a:xfrm>
              <a:off x="-2" y="-9525"/>
              <a:ext cx="1837200" cy="156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373" name="Google Shape;373;g2d4760477cf_0_159"/>
          <p:cNvSpPr txBox="1"/>
          <p:nvPr/>
        </p:nvSpPr>
        <p:spPr>
          <a:xfrm>
            <a:off x="555475" y="1691400"/>
            <a:ext cx="7832700" cy="2463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b="0" i="0" lang="es" sz="1600" u="none" cap="none" strike="noStrike">
                <a:solidFill>
                  <a:srgbClr val="000000"/>
                </a:solidFill>
                <a:latin typeface="Archivo Black"/>
                <a:ea typeface="Archivo Black"/>
                <a:cs typeface="Archivo Black"/>
                <a:sym typeface="Archivo Black"/>
              </a:rPr>
              <a:t> Gestión de </a:t>
            </a:r>
            <a:r>
              <a:rPr lang="es" sz="1600">
                <a:latin typeface="Archivo Black"/>
                <a:ea typeface="Archivo Black"/>
                <a:cs typeface="Archivo Black"/>
                <a:sym typeface="Archivo Black"/>
              </a:rPr>
              <a:t>descuentos</a:t>
            </a:r>
            <a:endParaRPr b="0" i="0" sz="1600" u="none" cap="none" strike="noStrike">
              <a:solidFill>
                <a:srgbClr val="000000"/>
              </a:solidFill>
              <a:latin typeface="Archivo Black"/>
              <a:ea typeface="Archivo Black"/>
              <a:cs typeface="Archivo Black"/>
              <a:sym typeface="Archivo Black"/>
            </a:endParaRPr>
          </a:p>
        </p:txBody>
      </p:sp>
      <p:sp>
        <p:nvSpPr>
          <p:cNvPr id="374" name="Google Shape;374;g2d4760477cf_0_159"/>
          <p:cNvSpPr txBox="1"/>
          <p:nvPr/>
        </p:nvSpPr>
        <p:spPr>
          <a:xfrm>
            <a:off x="1642900" y="1045725"/>
            <a:ext cx="3606000" cy="323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2100"/>
              <a:buFont typeface="Arial"/>
              <a:buNone/>
            </a:pPr>
            <a:r>
              <a:rPr b="1" i="0" lang="es" sz="2100" u="none" cap="none" strike="noStrike">
                <a:solidFill>
                  <a:srgbClr val="000000"/>
                </a:solidFill>
                <a:latin typeface="Archivo Narrow"/>
                <a:ea typeface="Archivo Narrow"/>
                <a:cs typeface="Archivo Narrow"/>
                <a:sym typeface="Archivo Narrow"/>
              </a:rPr>
              <a:t>Optativos | No entregables</a:t>
            </a:r>
            <a:endParaRPr b="0" i="0" sz="700" u="none" cap="none" strike="noStrike">
              <a:solidFill>
                <a:srgbClr val="000000"/>
              </a:solidFill>
              <a:latin typeface="Arial"/>
              <a:ea typeface="Arial"/>
              <a:cs typeface="Arial"/>
              <a:sym typeface="Arial"/>
            </a:endParaRPr>
          </a:p>
        </p:txBody>
      </p:sp>
      <p:sp>
        <p:nvSpPr>
          <p:cNvPr id="375" name="Google Shape;375;g2d4760477cf_0_159"/>
          <p:cNvSpPr txBox="1"/>
          <p:nvPr/>
        </p:nvSpPr>
        <p:spPr>
          <a:xfrm>
            <a:off x="555475" y="2061325"/>
            <a:ext cx="7887900" cy="1293000"/>
          </a:xfrm>
          <a:prstGeom prst="rect">
            <a:avLst/>
          </a:prstGeom>
          <a:noFill/>
          <a:ln>
            <a:noFill/>
          </a:ln>
        </p:spPr>
        <p:txBody>
          <a:bodyPr anchorCtr="0" anchor="t" bIns="0" lIns="0" spcFirstLastPara="1" rIns="0" wrap="square" tIns="0">
            <a:spAutoFit/>
          </a:bodyPr>
          <a:lstStyle/>
          <a:p>
            <a:pPr indent="0" lvl="0" marL="0" rtl="0" algn="l">
              <a:lnSpc>
                <a:spcPct val="120008"/>
              </a:lnSpc>
              <a:spcBef>
                <a:spcPts val="0"/>
              </a:spcBef>
              <a:spcAft>
                <a:spcPts val="0"/>
              </a:spcAft>
              <a:buNone/>
            </a:pPr>
            <a:r>
              <a:rPr lang="es" sz="1200">
                <a:solidFill>
                  <a:schemeClr val="dk1"/>
                </a:solidFill>
                <a:latin typeface="Archivo Narrow"/>
                <a:ea typeface="Archivo Narrow"/>
                <a:cs typeface="Archivo Narrow"/>
                <a:sym typeface="Archivo Narrow"/>
              </a:rPr>
              <a:t>Imaginá que en tu tienda querés implementar un sistema de descuentos automáticos. Vas a desarrollar un programa que permita calcular el precio final de un producto después de aplicar un descuento. Para hacerlo:</a:t>
            </a:r>
            <a:endParaRPr sz="1200">
              <a:solidFill>
                <a:schemeClr val="dk1"/>
              </a:solidFill>
              <a:latin typeface="Archivo Narrow"/>
              <a:ea typeface="Archivo Narrow"/>
              <a:cs typeface="Archivo Narrow"/>
              <a:sym typeface="Archivo Narrow"/>
            </a:endParaRPr>
          </a:p>
          <a:p>
            <a:pPr indent="0" lvl="0" marL="0" rtl="0" algn="l">
              <a:lnSpc>
                <a:spcPct val="120008"/>
              </a:lnSpc>
              <a:spcBef>
                <a:spcPts val="0"/>
              </a:spcBef>
              <a:spcAft>
                <a:spcPts val="0"/>
              </a:spcAft>
              <a:buNone/>
            </a:pPr>
            <a:r>
              <a:t/>
            </a:r>
            <a:endParaRPr sz="1200">
              <a:solidFill>
                <a:schemeClr val="dk1"/>
              </a:solidFill>
              <a:latin typeface="Archivo Narrow"/>
              <a:ea typeface="Archivo Narrow"/>
              <a:cs typeface="Archivo Narrow"/>
              <a:sym typeface="Archivo Narrow"/>
            </a:endParaRPr>
          </a:p>
          <a:p>
            <a:pPr indent="-304800" lvl="0" marL="457200" rtl="0" algn="l">
              <a:lnSpc>
                <a:spcPct val="120008"/>
              </a:lnSpc>
              <a:spcBef>
                <a:spcPts val="0"/>
              </a:spcBef>
              <a:spcAft>
                <a:spcPts val="0"/>
              </a:spcAft>
              <a:buClr>
                <a:schemeClr val="dk1"/>
              </a:buClr>
              <a:buSzPts val="1200"/>
              <a:buFont typeface="Archivo Narrow"/>
              <a:buAutoNum type="arabicPeriod"/>
            </a:pPr>
            <a:r>
              <a:rPr lang="es" sz="1200">
                <a:solidFill>
                  <a:schemeClr val="dk1"/>
                </a:solidFill>
                <a:latin typeface="Archivo Narrow"/>
                <a:ea typeface="Archivo Narrow"/>
                <a:cs typeface="Archivo Narrow"/>
                <a:sym typeface="Archivo Narrow"/>
              </a:rPr>
              <a:t>Crea una función que reciba como parámetros el precio original del producto y el porcentaje de descuento, y que retorne el precio final con el descuento aplicado.</a:t>
            </a:r>
            <a:endParaRPr sz="1200">
              <a:solidFill>
                <a:schemeClr val="dk1"/>
              </a:solidFill>
              <a:latin typeface="Archivo Narrow"/>
              <a:ea typeface="Archivo Narrow"/>
              <a:cs typeface="Archivo Narrow"/>
              <a:sym typeface="Archivo Narrow"/>
            </a:endParaRPr>
          </a:p>
          <a:p>
            <a:pPr indent="-304800" lvl="0" marL="457200" rtl="0" algn="l">
              <a:lnSpc>
                <a:spcPct val="120008"/>
              </a:lnSpc>
              <a:spcBef>
                <a:spcPts val="0"/>
              </a:spcBef>
              <a:spcAft>
                <a:spcPts val="0"/>
              </a:spcAft>
              <a:buClr>
                <a:schemeClr val="dk1"/>
              </a:buClr>
              <a:buSzPts val="1200"/>
              <a:buFont typeface="Archivo Narrow"/>
              <a:buAutoNum type="arabicPeriod"/>
            </a:pPr>
            <a:r>
              <a:rPr lang="es" sz="1200">
                <a:solidFill>
                  <a:schemeClr val="dk1"/>
                </a:solidFill>
                <a:latin typeface="Archivo Narrow"/>
                <a:ea typeface="Archivo Narrow"/>
                <a:cs typeface="Archivo Narrow"/>
                <a:sym typeface="Archivo Narrow"/>
              </a:rPr>
              <a:t>Luego, pedí que se ingrese el precio y el porcentaje de descuento. Mostrá el precio final después de aplicar el descuento.</a:t>
            </a:r>
            <a:endParaRPr b="0" i="0" sz="1200" u="none" cap="none" strike="noStrike">
              <a:solidFill>
                <a:schemeClr val="dk1"/>
              </a:solidFill>
              <a:latin typeface="Archivo Narrow"/>
              <a:ea typeface="Archivo Narrow"/>
              <a:cs typeface="Archivo Narrow"/>
              <a:sym typeface="Archivo Narrow"/>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0" name="Shape 60"/>
        <p:cNvGrpSpPr/>
        <p:nvPr/>
      </p:nvGrpSpPr>
      <p:grpSpPr>
        <a:xfrm>
          <a:off x="0" y="0"/>
          <a:ext cx="0" cy="0"/>
          <a:chOff x="0" y="0"/>
          <a:chExt cx="0" cy="0"/>
        </a:xfrm>
      </p:grpSpPr>
      <p:sp>
        <p:nvSpPr>
          <p:cNvPr id="61" name="Google Shape;61;g2f22587397b_2_0"/>
          <p:cNvSpPr txBox="1"/>
          <p:nvPr/>
        </p:nvSpPr>
        <p:spPr>
          <a:xfrm>
            <a:off x="632700" y="1864600"/>
            <a:ext cx="7878600" cy="837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0"/>
              <a:buFont typeface="Arial"/>
              <a:buNone/>
            </a:pPr>
            <a:r>
              <a:rPr b="1" i="0" lang="es" sz="4200" u="none" cap="none" strike="noStrike">
                <a:solidFill>
                  <a:srgbClr val="434343"/>
                </a:solidFill>
                <a:latin typeface="Archivo"/>
                <a:ea typeface="Archivo"/>
                <a:cs typeface="Archivo"/>
                <a:sym typeface="Archivo"/>
              </a:rPr>
              <a:t>¡Les damos la bienvenida! </a:t>
            </a:r>
            <a:endParaRPr b="1" i="0" sz="4200" u="none" cap="none" strike="noStrike">
              <a:solidFill>
                <a:srgbClr val="434343"/>
              </a:solidFill>
              <a:latin typeface="Archivo"/>
              <a:ea typeface="Archivo"/>
              <a:cs typeface="Archivo"/>
              <a:sym typeface="Archivo"/>
            </a:endParaRPr>
          </a:p>
        </p:txBody>
      </p:sp>
      <p:sp>
        <p:nvSpPr>
          <p:cNvPr id="62" name="Google Shape;62;g2f22587397b_2_0"/>
          <p:cNvSpPr/>
          <p:nvPr/>
        </p:nvSpPr>
        <p:spPr>
          <a:xfrm>
            <a:off x="2234850" y="2701950"/>
            <a:ext cx="4674300" cy="521100"/>
          </a:xfrm>
          <a:prstGeom prst="rect">
            <a:avLst/>
          </a:prstGeom>
          <a:solidFill>
            <a:schemeClr val="l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g2f22587397b_2_0"/>
          <p:cNvSpPr txBox="1"/>
          <p:nvPr/>
        </p:nvSpPr>
        <p:spPr>
          <a:xfrm>
            <a:off x="2582550" y="2701900"/>
            <a:ext cx="4274700" cy="409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s" sz="2000" u="none" cap="none" strike="noStrike">
                <a:solidFill>
                  <a:srgbClr val="434343"/>
                </a:solidFill>
                <a:latin typeface="Archivo Medium"/>
                <a:ea typeface="Archivo Medium"/>
                <a:cs typeface="Archivo Medium"/>
                <a:sym typeface="Archivo Medium"/>
              </a:rPr>
              <a:t>Vamos a comenzar a grabar la clase</a:t>
            </a:r>
            <a:endParaRPr b="0" i="0" sz="2000" u="none" cap="none" strike="noStrike">
              <a:solidFill>
                <a:srgbClr val="434343"/>
              </a:solidFill>
              <a:latin typeface="Archivo Medium"/>
              <a:ea typeface="Archivo Medium"/>
              <a:cs typeface="Archivo Medium"/>
              <a:sym typeface="Archivo Medium"/>
            </a:endParaRPr>
          </a:p>
        </p:txBody>
      </p:sp>
      <p:pic>
        <p:nvPicPr>
          <p:cNvPr id="64" name="Google Shape;64;g2f22587397b_2_0"/>
          <p:cNvPicPr preferRelativeResize="0"/>
          <p:nvPr/>
        </p:nvPicPr>
        <p:blipFill rotWithShape="1">
          <a:blip r:embed="rId4">
            <a:alphaModFix/>
          </a:blip>
          <a:srcRect b="0" l="0" r="0" t="0"/>
          <a:stretch/>
        </p:blipFill>
        <p:spPr>
          <a:xfrm>
            <a:off x="2327375" y="2813588"/>
            <a:ext cx="297825" cy="2978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g2d4760477cf_0_183"/>
          <p:cNvSpPr/>
          <p:nvPr/>
        </p:nvSpPr>
        <p:spPr>
          <a:xfrm>
            <a:off x="1205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385" name="Google Shape;385;g2d4760477cf_0_183"/>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386" name="Google Shape;386;g2d4760477cf_0_183"/>
          <p:cNvGrpSpPr/>
          <p:nvPr/>
        </p:nvGrpSpPr>
        <p:grpSpPr>
          <a:xfrm>
            <a:off x="555362" y="631437"/>
            <a:ext cx="700421" cy="692039"/>
            <a:chOff x="0" y="0"/>
            <a:chExt cx="1867789" cy="1845437"/>
          </a:xfrm>
        </p:grpSpPr>
        <p:sp>
          <p:nvSpPr>
            <p:cNvPr id="387" name="Google Shape;387;g2d4760477cf_0_183"/>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388" name="Google Shape;388;g2d4760477cf_0_183"/>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9" name="Google Shape;389;g2d4760477cf_0_183"/>
          <p:cNvSpPr/>
          <p:nvPr/>
        </p:nvSpPr>
        <p:spPr>
          <a:xfrm>
            <a:off x="633775" y="713875"/>
            <a:ext cx="527150" cy="527150"/>
          </a:xfrm>
          <a:custGeom>
            <a:rect b="b" l="l" r="r" t="t"/>
            <a:pathLst>
              <a:path extrusionOk="0" h="1054300" w="1054300">
                <a:moveTo>
                  <a:pt x="0" y="0"/>
                </a:moveTo>
                <a:lnTo>
                  <a:pt x="1054300" y="0"/>
                </a:lnTo>
                <a:lnTo>
                  <a:pt x="1054300" y="1054300"/>
                </a:lnTo>
                <a:lnTo>
                  <a:pt x="0" y="1054300"/>
                </a:lnTo>
                <a:lnTo>
                  <a:pt x="0" y="0"/>
                </a:lnTo>
                <a:close/>
              </a:path>
            </a:pathLst>
          </a:custGeom>
          <a:blipFill rotWithShape="1">
            <a:blip r:embed="rId4">
              <a:alphaModFix/>
            </a:blip>
            <a:stretch>
              <a:fillRect b="0" l="0" r="0" t="0"/>
            </a:stretch>
          </a:blipFill>
          <a:ln>
            <a:noFill/>
          </a:ln>
        </p:spPr>
      </p:sp>
      <p:sp>
        <p:nvSpPr>
          <p:cNvPr id="390" name="Google Shape;390;g2d4760477cf_0_183"/>
          <p:cNvSpPr txBox="1"/>
          <p:nvPr/>
        </p:nvSpPr>
        <p:spPr>
          <a:xfrm>
            <a:off x="1342696" y="504825"/>
            <a:ext cx="7467300" cy="5388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3500"/>
              <a:buFont typeface="Arial"/>
              <a:buNone/>
            </a:pPr>
            <a:r>
              <a:rPr b="0" i="0" lang="es" sz="3500" u="none" cap="none" strike="noStrike">
                <a:solidFill>
                  <a:srgbClr val="000000"/>
                </a:solidFill>
                <a:latin typeface="Archivo Black"/>
                <a:ea typeface="Archivo Black"/>
                <a:cs typeface="Archivo Black"/>
                <a:sym typeface="Archivo Black"/>
              </a:rPr>
              <a:t>Ejercicios prácticos</a:t>
            </a:r>
            <a:endParaRPr b="0" i="0" sz="700" u="none" cap="none" strike="noStrike">
              <a:solidFill>
                <a:srgbClr val="000000"/>
              </a:solidFill>
              <a:latin typeface="Arial"/>
              <a:ea typeface="Arial"/>
              <a:cs typeface="Arial"/>
              <a:sym typeface="Arial"/>
            </a:endParaRPr>
          </a:p>
        </p:txBody>
      </p:sp>
      <p:grpSp>
        <p:nvGrpSpPr>
          <p:cNvPr id="391" name="Google Shape;391;g2d4760477cf_0_183"/>
          <p:cNvGrpSpPr/>
          <p:nvPr/>
        </p:nvGrpSpPr>
        <p:grpSpPr>
          <a:xfrm>
            <a:off x="1342695" y="1017800"/>
            <a:ext cx="4971433" cy="382795"/>
            <a:chOff x="0" y="-9525"/>
            <a:chExt cx="1657918" cy="201641"/>
          </a:xfrm>
        </p:grpSpPr>
        <p:sp>
          <p:nvSpPr>
            <p:cNvPr id="392" name="Google Shape;392;g2d4760477cf_0_183"/>
            <p:cNvSpPr/>
            <p:nvPr/>
          </p:nvSpPr>
          <p:spPr>
            <a:xfrm>
              <a:off x="0" y="0"/>
              <a:ext cx="1657918" cy="192116"/>
            </a:xfrm>
            <a:custGeom>
              <a:rect b="b" l="l" r="r" t="t"/>
              <a:pathLst>
                <a:path extrusionOk="0" h="192116" w="1657918">
                  <a:moveTo>
                    <a:pt x="0" y="0"/>
                  </a:moveTo>
                  <a:lnTo>
                    <a:pt x="1657918" y="0"/>
                  </a:lnTo>
                  <a:lnTo>
                    <a:pt x="1657918" y="192116"/>
                  </a:lnTo>
                  <a:lnTo>
                    <a:pt x="0" y="192116"/>
                  </a:lnTo>
                  <a:close/>
                </a:path>
              </a:pathLst>
            </a:custGeom>
            <a:solidFill>
              <a:srgbClr val="FFAB40">
                <a:alpha val="49020"/>
              </a:srgbClr>
            </a:solidFill>
            <a:ln>
              <a:noFill/>
            </a:ln>
          </p:spPr>
        </p:sp>
        <p:sp>
          <p:nvSpPr>
            <p:cNvPr id="393" name="Google Shape;393;g2d4760477cf_0_183"/>
            <p:cNvSpPr txBox="1"/>
            <p:nvPr/>
          </p:nvSpPr>
          <p:spPr>
            <a:xfrm>
              <a:off x="0" y="-9525"/>
              <a:ext cx="1657800" cy="201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394" name="Google Shape;394;g2d4760477cf_0_183"/>
          <p:cNvSpPr/>
          <p:nvPr/>
        </p:nvSpPr>
        <p:spPr>
          <a:xfrm>
            <a:off x="1342709" y="1057200"/>
            <a:ext cx="300187" cy="300187"/>
          </a:xfrm>
          <a:custGeom>
            <a:rect b="b" l="l" r="r" t="t"/>
            <a:pathLst>
              <a:path extrusionOk="0" h="600374" w="600374">
                <a:moveTo>
                  <a:pt x="0" y="0"/>
                </a:moveTo>
                <a:lnTo>
                  <a:pt x="600374" y="0"/>
                </a:lnTo>
                <a:lnTo>
                  <a:pt x="600374" y="600373"/>
                </a:lnTo>
                <a:lnTo>
                  <a:pt x="0" y="600373"/>
                </a:lnTo>
                <a:lnTo>
                  <a:pt x="0" y="0"/>
                </a:lnTo>
                <a:close/>
              </a:path>
            </a:pathLst>
          </a:custGeom>
          <a:blipFill rotWithShape="1">
            <a:blip r:embed="rId5">
              <a:alphaModFix/>
            </a:blip>
            <a:stretch>
              <a:fillRect b="0" l="0" r="0" t="0"/>
            </a:stretch>
          </a:blipFill>
          <a:ln>
            <a:noFill/>
          </a:ln>
        </p:spPr>
      </p:sp>
      <p:grpSp>
        <p:nvGrpSpPr>
          <p:cNvPr id="395" name="Google Shape;395;g2d4760477cf_0_183"/>
          <p:cNvGrpSpPr/>
          <p:nvPr/>
        </p:nvGrpSpPr>
        <p:grpSpPr>
          <a:xfrm>
            <a:off x="555375" y="1658250"/>
            <a:ext cx="8009985" cy="297305"/>
            <a:chOff x="-2" y="-9525"/>
            <a:chExt cx="1916356" cy="156600"/>
          </a:xfrm>
        </p:grpSpPr>
        <p:sp>
          <p:nvSpPr>
            <p:cNvPr id="396" name="Google Shape;396;g2d4760477cf_0_183"/>
            <p:cNvSpPr/>
            <p:nvPr/>
          </p:nvSpPr>
          <p:spPr>
            <a:xfrm>
              <a:off x="0" y="0"/>
              <a:ext cx="1916354" cy="146960"/>
            </a:xfrm>
            <a:custGeom>
              <a:rect b="b" l="l" r="r" t="t"/>
              <a:pathLst>
                <a:path extrusionOk="0" h="146960" w="1916354">
                  <a:moveTo>
                    <a:pt x="0" y="0"/>
                  </a:moveTo>
                  <a:lnTo>
                    <a:pt x="1916354" y="0"/>
                  </a:lnTo>
                  <a:lnTo>
                    <a:pt x="1916354" y="146960"/>
                  </a:lnTo>
                  <a:lnTo>
                    <a:pt x="0" y="146960"/>
                  </a:lnTo>
                  <a:close/>
                </a:path>
              </a:pathLst>
            </a:custGeom>
            <a:solidFill>
              <a:srgbClr val="FFAB40">
                <a:alpha val="47450"/>
              </a:srgbClr>
            </a:solidFill>
            <a:ln>
              <a:noFill/>
            </a:ln>
          </p:spPr>
        </p:sp>
        <p:sp>
          <p:nvSpPr>
            <p:cNvPr id="397" name="Google Shape;397;g2d4760477cf_0_183"/>
            <p:cNvSpPr txBox="1"/>
            <p:nvPr/>
          </p:nvSpPr>
          <p:spPr>
            <a:xfrm>
              <a:off x="-2" y="-9525"/>
              <a:ext cx="1837200" cy="156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398" name="Google Shape;398;g2d4760477cf_0_183"/>
          <p:cNvSpPr txBox="1"/>
          <p:nvPr/>
        </p:nvSpPr>
        <p:spPr>
          <a:xfrm>
            <a:off x="555475" y="1691400"/>
            <a:ext cx="7832700" cy="246300"/>
          </a:xfrm>
          <a:prstGeom prst="rect">
            <a:avLst/>
          </a:prstGeom>
          <a:noFill/>
          <a:ln>
            <a:noFill/>
          </a:ln>
        </p:spPr>
        <p:txBody>
          <a:bodyPr anchorCtr="0" anchor="t" bIns="0" lIns="0" spcFirstLastPara="1" rIns="0" wrap="square" tIns="0">
            <a:spAutoFit/>
          </a:bodyPr>
          <a:lstStyle/>
          <a:p>
            <a:pPr indent="0" lvl="0" marL="0" rtl="0" algn="l">
              <a:lnSpc>
                <a:spcPct val="120000"/>
              </a:lnSpc>
              <a:spcBef>
                <a:spcPts val="0"/>
              </a:spcBef>
              <a:spcAft>
                <a:spcPts val="0"/>
              </a:spcAft>
              <a:buClr>
                <a:schemeClr val="dk1"/>
              </a:buClr>
              <a:buSzPts val="1100"/>
              <a:buFont typeface="Arial"/>
              <a:buNone/>
            </a:pPr>
            <a:r>
              <a:rPr lang="es" sz="1600">
                <a:latin typeface="Archivo Black"/>
                <a:ea typeface="Archivo Black"/>
                <a:cs typeface="Archivo Black"/>
                <a:sym typeface="Archivo Black"/>
              </a:rPr>
              <a:t>Cálculo de promedio de ventas</a:t>
            </a:r>
            <a:endParaRPr sz="1600">
              <a:latin typeface="Archivo Black"/>
              <a:ea typeface="Archivo Black"/>
              <a:cs typeface="Archivo Black"/>
              <a:sym typeface="Archivo Black"/>
            </a:endParaRPr>
          </a:p>
        </p:txBody>
      </p:sp>
      <p:sp>
        <p:nvSpPr>
          <p:cNvPr id="399" name="Google Shape;399;g2d4760477cf_0_183"/>
          <p:cNvSpPr txBox="1"/>
          <p:nvPr/>
        </p:nvSpPr>
        <p:spPr>
          <a:xfrm>
            <a:off x="1642901" y="1045725"/>
            <a:ext cx="4671300" cy="323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2100"/>
              <a:buFont typeface="Arial"/>
              <a:buNone/>
            </a:pPr>
            <a:r>
              <a:rPr b="1" i="0" lang="es" sz="2100" u="none" cap="none" strike="noStrike">
                <a:solidFill>
                  <a:srgbClr val="000000"/>
                </a:solidFill>
                <a:latin typeface="Archivo Narrow"/>
                <a:ea typeface="Archivo Narrow"/>
                <a:cs typeface="Archivo Narrow"/>
                <a:sym typeface="Archivo Narrow"/>
              </a:rPr>
              <a:t>Optativos | No entregables</a:t>
            </a:r>
            <a:endParaRPr b="0" i="0" sz="700" u="none" cap="none" strike="noStrike">
              <a:solidFill>
                <a:srgbClr val="000000"/>
              </a:solidFill>
              <a:latin typeface="Arial"/>
              <a:ea typeface="Arial"/>
              <a:cs typeface="Arial"/>
              <a:sym typeface="Arial"/>
            </a:endParaRPr>
          </a:p>
        </p:txBody>
      </p:sp>
      <p:sp>
        <p:nvSpPr>
          <p:cNvPr id="400" name="Google Shape;400;g2d4760477cf_0_183"/>
          <p:cNvSpPr txBox="1"/>
          <p:nvPr/>
        </p:nvSpPr>
        <p:spPr>
          <a:xfrm>
            <a:off x="555475" y="2061325"/>
            <a:ext cx="7887900" cy="1071300"/>
          </a:xfrm>
          <a:prstGeom prst="rect">
            <a:avLst/>
          </a:prstGeom>
          <a:noFill/>
          <a:ln>
            <a:noFill/>
          </a:ln>
        </p:spPr>
        <p:txBody>
          <a:bodyPr anchorCtr="0" anchor="t" bIns="0" lIns="0" spcFirstLastPara="1" rIns="0" wrap="square" tIns="0">
            <a:spAutoFit/>
          </a:bodyPr>
          <a:lstStyle/>
          <a:p>
            <a:pPr indent="0" lvl="0" marL="0" rtl="0" algn="l">
              <a:lnSpc>
                <a:spcPct val="120008"/>
              </a:lnSpc>
              <a:spcBef>
                <a:spcPts val="0"/>
              </a:spcBef>
              <a:spcAft>
                <a:spcPts val="0"/>
              </a:spcAft>
              <a:buClr>
                <a:schemeClr val="dk1"/>
              </a:buClr>
              <a:buSzPts val="1100"/>
              <a:buFont typeface="Arial"/>
              <a:buNone/>
            </a:pPr>
            <a:r>
              <a:rPr lang="es" sz="1200">
                <a:solidFill>
                  <a:schemeClr val="dk1"/>
                </a:solidFill>
                <a:latin typeface="Archivo Narrow"/>
                <a:ea typeface="Archivo Narrow"/>
                <a:cs typeface="Archivo Narrow"/>
                <a:sym typeface="Archivo Narrow"/>
              </a:rPr>
              <a:t>Desarrollá un programa que permita calcular el promedio de ventas de la tienda. Para esto:</a:t>
            </a:r>
            <a:endParaRPr sz="1200">
              <a:solidFill>
                <a:schemeClr val="dk1"/>
              </a:solidFill>
              <a:latin typeface="Archivo Narrow"/>
              <a:ea typeface="Archivo Narrow"/>
              <a:cs typeface="Archivo Narrow"/>
              <a:sym typeface="Archivo Narrow"/>
            </a:endParaRPr>
          </a:p>
          <a:p>
            <a:pPr indent="0" lvl="0" marL="0" rtl="0" algn="l">
              <a:lnSpc>
                <a:spcPct val="120008"/>
              </a:lnSpc>
              <a:spcBef>
                <a:spcPts val="0"/>
              </a:spcBef>
              <a:spcAft>
                <a:spcPts val="0"/>
              </a:spcAft>
              <a:buClr>
                <a:schemeClr val="dk1"/>
              </a:buClr>
              <a:buSzPts val="1100"/>
              <a:buFont typeface="Arial"/>
              <a:buNone/>
            </a:pPr>
            <a:r>
              <a:t/>
            </a:r>
            <a:endParaRPr sz="1200">
              <a:solidFill>
                <a:schemeClr val="dk1"/>
              </a:solidFill>
              <a:latin typeface="Archivo Narrow"/>
              <a:ea typeface="Archivo Narrow"/>
              <a:cs typeface="Archivo Narrow"/>
              <a:sym typeface="Archivo Narrow"/>
            </a:endParaRPr>
          </a:p>
          <a:p>
            <a:pPr indent="-304800" lvl="0" marL="457200" rtl="0" algn="l">
              <a:lnSpc>
                <a:spcPct val="120008"/>
              </a:lnSpc>
              <a:spcBef>
                <a:spcPts val="0"/>
              </a:spcBef>
              <a:spcAft>
                <a:spcPts val="0"/>
              </a:spcAft>
              <a:buClr>
                <a:schemeClr val="dk1"/>
              </a:buClr>
              <a:buSzPts val="1200"/>
              <a:buFont typeface="Archivo Narrow"/>
              <a:buAutoNum type="arabicPeriod"/>
            </a:pPr>
            <a:r>
              <a:rPr lang="es" sz="1200">
                <a:solidFill>
                  <a:schemeClr val="dk1"/>
                </a:solidFill>
                <a:latin typeface="Archivo Narrow"/>
                <a:ea typeface="Archivo Narrow"/>
                <a:cs typeface="Archivo Narrow"/>
                <a:sym typeface="Archivo Narrow"/>
              </a:rPr>
              <a:t>Creá una función que reciba como parámetro una lista de ventas diarias y devuelva el promedio de esas ventas.</a:t>
            </a:r>
            <a:endParaRPr sz="1200">
              <a:solidFill>
                <a:schemeClr val="dk1"/>
              </a:solidFill>
              <a:latin typeface="Archivo Narrow"/>
              <a:ea typeface="Archivo Narrow"/>
              <a:cs typeface="Archivo Narrow"/>
              <a:sym typeface="Archivo Narrow"/>
            </a:endParaRPr>
          </a:p>
          <a:p>
            <a:pPr indent="-304800" lvl="0" marL="457200" rtl="0" algn="l">
              <a:lnSpc>
                <a:spcPct val="120008"/>
              </a:lnSpc>
              <a:spcBef>
                <a:spcPts val="0"/>
              </a:spcBef>
              <a:spcAft>
                <a:spcPts val="0"/>
              </a:spcAft>
              <a:buClr>
                <a:schemeClr val="dk1"/>
              </a:buClr>
              <a:buSzPts val="1200"/>
              <a:buFont typeface="Archivo Narrow"/>
              <a:buAutoNum type="arabicPeriod"/>
            </a:pPr>
            <a:r>
              <a:rPr lang="es" sz="1200">
                <a:solidFill>
                  <a:schemeClr val="dk1"/>
                </a:solidFill>
                <a:latin typeface="Archivo Narrow"/>
                <a:ea typeface="Archivo Narrow"/>
                <a:cs typeface="Archivo Narrow"/>
                <a:sym typeface="Archivo Narrow"/>
              </a:rPr>
              <a:t>Solicitá a la persona que ingrese las ventas de cada día durante una semana (7 días). Usá la función para calcular y mostrar el promedio de ventas al finalizar.</a:t>
            </a:r>
            <a:endParaRPr b="0" i="0" sz="1200" u="none" cap="none" strike="noStrike">
              <a:solidFill>
                <a:schemeClr val="dk1"/>
              </a:solidFill>
              <a:latin typeface="Archivo Narrow"/>
              <a:ea typeface="Archivo Narrow"/>
              <a:cs typeface="Archivo Narrow"/>
              <a:sym typeface="Archivo Narrow"/>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8" name="Shape 68"/>
        <p:cNvGrpSpPr/>
        <p:nvPr/>
      </p:nvGrpSpPr>
      <p:grpSpPr>
        <a:xfrm>
          <a:off x="0" y="0"/>
          <a:ext cx="0" cy="0"/>
          <a:chOff x="0" y="0"/>
          <a:chExt cx="0" cy="0"/>
        </a:xfrm>
      </p:grpSpPr>
      <p:sp>
        <p:nvSpPr>
          <p:cNvPr id="69" name="Google Shape;69;g2f22587397b_2_15"/>
          <p:cNvSpPr txBox="1"/>
          <p:nvPr/>
        </p:nvSpPr>
        <p:spPr>
          <a:xfrm>
            <a:off x="3714500" y="1309600"/>
            <a:ext cx="1337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0" i="0" lang="es" sz="2500" u="none" cap="none" strike="noStrike">
                <a:solidFill>
                  <a:schemeClr val="lt1"/>
                </a:solidFill>
                <a:latin typeface="Archivo Thin"/>
                <a:ea typeface="Archivo Thin"/>
                <a:cs typeface="Archivo Thin"/>
                <a:sym typeface="Archivo Thin"/>
              </a:rPr>
              <a:t>Clase</a:t>
            </a:r>
            <a:endParaRPr b="0" i="0" sz="2500" u="none" cap="none" strike="noStrike">
              <a:solidFill>
                <a:schemeClr val="lt1"/>
              </a:solidFill>
              <a:latin typeface="Archivo Thin"/>
              <a:ea typeface="Archivo Thin"/>
              <a:cs typeface="Archivo Thin"/>
              <a:sym typeface="Archivo Thin"/>
            </a:endParaRPr>
          </a:p>
        </p:txBody>
      </p:sp>
      <p:sp>
        <p:nvSpPr>
          <p:cNvPr id="70" name="Google Shape;70;g2f22587397b_2_15"/>
          <p:cNvSpPr txBox="1"/>
          <p:nvPr/>
        </p:nvSpPr>
        <p:spPr>
          <a:xfrm>
            <a:off x="4697325" y="1271050"/>
            <a:ext cx="8574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0" i="0" lang="es" sz="3000" u="none" cap="none" strike="noStrike">
                <a:solidFill>
                  <a:schemeClr val="lt1"/>
                </a:solidFill>
                <a:latin typeface="Archivo Black"/>
                <a:ea typeface="Archivo Black"/>
                <a:cs typeface="Archivo Black"/>
                <a:sym typeface="Archivo Black"/>
              </a:rPr>
              <a:t>1</a:t>
            </a:r>
            <a:r>
              <a:rPr lang="es" sz="3000">
                <a:solidFill>
                  <a:schemeClr val="lt1"/>
                </a:solidFill>
                <a:latin typeface="Archivo Black"/>
                <a:ea typeface="Archivo Black"/>
                <a:cs typeface="Archivo Black"/>
                <a:sym typeface="Archivo Black"/>
              </a:rPr>
              <a:t>1</a:t>
            </a:r>
            <a:r>
              <a:rPr b="0" i="0" lang="es" sz="3000" u="none" cap="none" strike="noStrike">
                <a:solidFill>
                  <a:schemeClr val="lt1"/>
                </a:solidFill>
                <a:latin typeface="Archivo Black"/>
                <a:ea typeface="Archivo Black"/>
                <a:cs typeface="Archivo Black"/>
                <a:sym typeface="Archivo Black"/>
              </a:rPr>
              <a:t>.</a:t>
            </a:r>
            <a:endParaRPr b="0" i="0" sz="3000" u="none" cap="none" strike="noStrike">
              <a:solidFill>
                <a:schemeClr val="lt1"/>
              </a:solidFill>
              <a:latin typeface="Archivo Black"/>
              <a:ea typeface="Archivo Black"/>
              <a:cs typeface="Archivo Black"/>
              <a:sym typeface="Archivo Black"/>
            </a:endParaRPr>
          </a:p>
        </p:txBody>
      </p:sp>
      <p:sp>
        <p:nvSpPr>
          <p:cNvPr id="71" name="Google Shape;71;g2f22587397b_2_15"/>
          <p:cNvSpPr txBox="1"/>
          <p:nvPr/>
        </p:nvSpPr>
        <p:spPr>
          <a:xfrm>
            <a:off x="3559255" y="2069275"/>
            <a:ext cx="1795800" cy="36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s" sz="1600">
                <a:solidFill>
                  <a:schemeClr val="lt1"/>
                </a:solidFill>
                <a:latin typeface="Archivo Thin"/>
                <a:ea typeface="Archivo Thin"/>
                <a:cs typeface="Archivo Thin"/>
                <a:sym typeface="Archivo Thin"/>
              </a:rPr>
              <a:t>Funciones</a:t>
            </a:r>
            <a:endParaRPr b="0" i="0" sz="1600" u="none" cap="none" strike="noStrike">
              <a:solidFill>
                <a:schemeClr val="lt1"/>
              </a:solidFill>
              <a:latin typeface="Archivo Thin"/>
              <a:ea typeface="Archivo Thin"/>
              <a:cs typeface="Archivo Thin"/>
              <a:sym typeface="Archivo Thin"/>
            </a:endParaRPr>
          </a:p>
        </p:txBody>
      </p:sp>
      <p:sp>
        <p:nvSpPr>
          <p:cNvPr id="72" name="Google Shape;72;g2f22587397b_2_15"/>
          <p:cNvSpPr txBox="1"/>
          <p:nvPr/>
        </p:nvSpPr>
        <p:spPr>
          <a:xfrm>
            <a:off x="3192750" y="2438575"/>
            <a:ext cx="2302800" cy="13599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chemeClr val="lt1"/>
              </a:buClr>
              <a:buSzPts val="1000"/>
              <a:buFont typeface="Archivo Thin"/>
              <a:buAutoNum type="arabicPeriod"/>
            </a:pPr>
            <a:r>
              <a:rPr lang="es" sz="1000">
                <a:solidFill>
                  <a:schemeClr val="lt1"/>
                </a:solidFill>
                <a:latin typeface="Archivo Thin"/>
                <a:ea typeface="Archivo Thin"/>
                <a:cs typeface="Archivo Thin"/>
                <a:sym typeface="Archivo Thin"/>
              </a:rPr>
              <a:t>Funciones en Python: definición y uso.</a:t>
            </a:r>
            <a:endParaRPr sz="1000">
              <a:solidFill>
                <a:schemeClr val="lt1"/>
              </a:solidFill>
              <a:latin typeface="Archivo Thin"/>
              <a:ea typeface="Archivo Thin"/>
              <a:cs typeface="Archivo Thin"/>
              <a:sym typeface="Archivo Thin"/>
            </a:endParaRPr>
          </a:p>
          <a:p>
            <a:pPr indent="-292100" lvl="0" marL="457200" rtl="0" algn="l">
              <a:spcBef>
                <a:spcPts val="0"/>
              </a:spcBef>
              <a:spcAft>
                <a:spcPts val="0"/>
              </a:spcAft>
              <a:buClr>
                <a:schemeClr val="lt1"/>
              </a:buClr>
              <a:buSzPts val="1000"/>
              <a:buFont typeface="Archivo Thin"/>
              <a:buAutoNum type="arabicPeriod"/>
            </a:pPr>
            <a:r>
              <a:rPr lang="es" sz="1000">
                <a:solidFill>
                  <a:schemeClr val="lt1"/>
                </a:solidFill>
                <a:latin typeface="Archivo Thin"/>
                <a:ea typeface="Archivo Thin"/>
                <a:cs typeface="Archivo Thin"/>
                <a:sym typeface="Archivo Thin"/>
              </a:rPr>
              <a:t>Argumentos y retorno de valores.</a:t>
            </a:r>
            <a:endParaRPr sz="1000">
              <a:solidFill>
                <a:schemeClr val="lt1"/>
              </a:solidFill>
              <a:latin typeface="Archivo Thin"/>
              <a:ea typeface="Archivo Thin"/>
              <a:cs typeface="Archivo Thin"/>
              <a:sym typeface="Archivo Thin"/>
            </a:endParaRPr>
          </a:p>
          <a:p>
            <a:pPr indent="-292100" lvl="0" marL="457200" rtl="0" algn="l">
              <a:spcBef>
                <a:spcPts val="0"/>
              </a:spcBef>
              <a:spcAft>
                <a:spcPts val="0"/>
              </a:spcAft>
              <a:buClr>
                <a:schemeClr val="lt1"/>
              </a:buClr>
              <a:buSzPts val="1000"/>
              <a:buFont typeface="Archivo Thin"/>
              <a:buAutoNum type="arabicPeriod"/>
            </a:pPr>
            <a:r>
              <a:rPr lang="es" sz="1000">
                <a:solidFill>
                  <a:schemeClr val="lt1"/>
                </a:solidFill>
                <a:latin typeface="Archivo Thin"/>
                <a:ea typeface="Archivo Thin"/>
                <a:cs typeface="Archivo Thin"/>
                <a:sym typeface="Archivo Thin"/>
              </a:rPr>
              <a:t>Funciones que llaman a funciones.</a:t>
            </a:r>
            <a:endParaRPr sz="1000">
              <a:solidFill>
                <a:schemeClr val="lt1"/>
              </a:solidFill>
              <a:latin typeface="Archivo Thin"/>
              <a:ea typeface="Archivo Thin"/>
              <a:cs typeface="Archivo Thin"/>
              <a:sym typeface="Archivo Thin"/>
            </a:endParaRPr>
          </a:p>
        </p:txBody>
      </p:sp>
      <p:sp>
        <p:nvSpPr>
          <p:cNvPr id="73" name="Google Shape;73;g2f22587397b_2_15"/>
          <p:cNvSpPr txBox="1"/>
          <p:nvPr/>
        </p:nvSpPr>
        <p:spPr>
          <a:xfrm>
            <a:off x="6295500" y="1309600"/>
            <a:ext cx="1337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0" i="0" lang="es" sz="2500" u="none" cap="none" strike="noStrike">
                <a:solidFill>
                  <a:schemeClr val="lt1"/>
                </a:solidFill>
                <a:latin typeface="Archivo Thin"/>
                <a:ea typeface="Archivo Thin"/>
                <a:cs typeface="Archivo Thin"/>
                <a:sym typeface="Archivo Thin"/>
              </a:rPr>
              <a:t>Clase</a:t>
            </a:r>
            <a:endParaRPr b="0" i="0" sz="2500" u="none" cap="none" strike="noStrike">
              <a:solidFill>
                <a:schemeClr val="lt1"/>
              </a:solidFill>
              <a:latin typeface="Archivo Thin"/>
              <a:ea typeface="Archivo Thin"/>
              <a:cs typeface="Archivo Thin"/>
              <a:sym typeface="Archivo Thin"/>
            </a:endParaRPr>
          </a:p>
        </p:txBody>
      </p:sp>
      <p:sp>
        <p:nvSpPr>
          <p:cNvPr id="74" name="Google Shape;74;g2f22587397b_2_15"/>
          <p:cNvSpPr txBox="1"/>
          <p:nvPr/>
        </p:nvSpPr>
        <p:spPr>
          <a:xfrm>
            <a:off x="7278325" y="1271050"/>
            <a:ext cx="8574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0" i="0" lang="es" sz="3000" u="none" cap="none" strike="noStrike">
                <a:solidFill>
                  <a:schemeClr val="lt1"/>
                </a:solidFill>
                <a:latin typeface="Archivo Black"/>
                <a:ea typeface="Archivo Black"/>
                <a:cs typeface="Archivo Black"/>
                <a:sym typeface="Archivo Black"/>
              </a:rPr>
              <a:t>1</a:t>
            </a:r>
            <a:r>
              <a:rPr lang="es" sz="3000">
                <a:solidFill>
                  <a:schemeClr val="lt1"/>
                </a:solidFill>
                <a:latin typeface="Archivo Black"/>
                <a:ea typeface="Archivo Black"/>
                <a:cs typeface="Archivo Black"/>
                <a:sym typeface="Archivo Black"/>
              </a:rPr>
              <a:t>2</a:t>
            </a:r>
            <a:r>
              <a:rPr b="0" i="0" lang="es" sz="3000" u="none" cap="none" strike="noStrike">
                <a:solidFill>
                  <a:schemeClr val="lt1"/>
                </a:solidFill>
                <a:latin typeface="Archivo Black"/>
                <a:ea typeface="Archivo Black"/>
                <a:cs typeface="Archivo Black"/>
                <a:sym typeface="Archivo Black"/>
              </a:rPr>
              <a:t>.</a:t>
            </a:r>
            <a:endParaRPr b="0" i="0" sz="3000" u="none" cap="none" strike="noStrike">
              <a:solidFill>
                <a:schemeClr val="lt1"/>
              </a:solidFill>
              <a:latin typeface="Archivo Black"/>
              <a:ea typeface="Archivo Black"/>
              <a:cs typeface="Archivo Black"/>
              <a:sym typeface="Archivo Black"/>
            </a:endParaRPr>
          </a:p>
        </p:txBody>
      </p:sp>
      <p:sp>
        <p:nvSpPr>
          <p:cNvPr id="75" name="Google Shape;75;g2f22587397b_2_15"/>
          <p:cNvSpPr txBox="1"/>
          <p:nvPr/>
        </p:nvSpPr>
        <p:spPr>
          <a:xfrm>
            <a:off x="6140255" y="2069275"/>
            <a:ext cx="1795800" cy="36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s" sz="1600">
                <a:solidFill>
                  <a:schemeClr val="lt1"/>
                </a:solidFill>
                <a:latin typeface="Archivo Thin"/>
                <a:ea typeface="Archivo Thin"/>
                <a:cs typeface="Archivo Thin"/>
                <a:sym typeface="Archivo Thin"/>
              </a:rPr>
              <a:t>Ruta de avance</a:t>
            </a:r>
            <a:endParaRPr b="0" i="0" sz="1600" u="none" cap="none" strike="noStrike">
              <a:solidFill>
                <a:schemeClr val="lt1"/>
              </a:solidFill>
              <a:latin typeface="Archivo Thin"/>
              <a:ea typeface="Archivo Thin"/>
              <a:cs typeface="Archivo Thin"/>
              <a:sym typeface="Archivo Thin"/>
            </a:endParaRPr>
          </a:p>
        </p:txBody>
      </p:sp>
      <p:sp>
        <p:nvSpPr>
          <p:cNvPr id="76" name="Google Shape;76;g2f22587397b_2_15"/>
          <p:cNvSpPr txBox="1"/>
          <p:nvPr/>
        </p:nvSpPr>
        <p:spPr>
          <a:xfrm>
            <a:off x="5773750" y="2438575"/>
            <a:ext cx="2302800" cy="13599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chemeClr val="lt1"/>
              </a:buClr>
              <a:buSzPts val="1000"/>
              <a:buFont typeface="Archivo Thin"/>
              <a:buAutoNum type="arabicPeriod"/>
            </a:pPr>
            <a:r>
              <a:rPr lang="es" sz="1000">
                <a:solidFill>
                  <a:schemeClr val="lt1"/>
                </a:solidFill>
                <a:latin typeface="Archivo Thin"/>
                <a:ea typeface="Archivo Thin"/>
                <a:cs typeface="Archivo Thin"/>
                <a:sym typeface="Archivo Thin"/>
              </a:rPr>
              <a:t>Creamos las funciones necesarias para el Proyecto Integrador</a:t>
            </a:r>
            <a:endParaRPr sz="1000">
              <a:solidFill>
                <a:schemeClr val="lt1"/>
              </a:solidFill>
              <a:latin typeface="Archivo Thin"/>
              <a:ea typeface="Archivo Thin"/>
              <a:cs typeface="Archivo Thin"/>
              <a:sym typeface="Archivo Thin"/>
            </a:endParaRPr>
          </a:p>
        </p:txBody>
      </p:sp>
      <p:sp>
        <p:nvSpPr>
          <p:cNvPr id="77" name="Google Shape;77;g2f22587397b_2_15"/>
          <p:cNvSpPr txBox="1"/>
          <p:nvPr/>
        </p:nvSpPr>
        <p:spPr>
          <a:xfrm>
            <a:off x="1133500" y="1309588"/>
            <a:ext cx="1337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0" i="0" lang="es" sz="2500" u="none" cap="none" strike="noStrike">
                <a:solidFill>
                  <a:schemeClr val="lt1"/>
                </a:solidFill>
                <a:latin typeface="Archivo Thin"/>
                <a:ea typeface="Archivo Thin"/>
                <a:cs typeface="Archivo Thin"/>
                <a:sym typeface="Archivo Thin"/>
              </a:rPr>
              <a:t>Clase</a:t>
            </a:r>
            <a:endParaRPr b="0" i="0" sz="2500" u="none" cap="none" strike="noStrike">
              <a:solidFill>
                <a:schemeClr val="lt1"/>
              </a:solidFill>
              <a:latin typeface="Archivo Thin"/>
              <a:ea typeface="Archivo Thin"/>
              <a:cs typeface="Archivo Thin"/>
              <a:sym typeface="Archivo Thin"/>
            </a:endParaRPr>
          </a:p>
        </p:txBody>
      </p:sp>
      <p:sp>
        <p:nvSpPr>
          <p:cNvPr id="78" name="Google Shape;78;g2f22587397b_2_15"/>
          <p:cNvSpPr txBox="1"/>
          <p:nvPr/>
        </p:nvSpPr>
        <p:spPr>
          <a:xfrm>
            <a:off x="2116325" y="1271038"/>
            <a:ext cx="8574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lang="es" sz="3000">
                <a:solidFill>
                  <a:schemeClr val="lt1"/>
                </a:solidFill>
                <a:latin typeface="Archivo Black"/>
                <a:ea typeface="Archivo Black"/>
                <a:cs typeface="Archivo Black"/>
                <a:sym typeface="Archivo Black"/>
              </a:rPr>
              <a:t>1</a:t>
            </a:r>
            <a:r>
              <a:rPr b="0" i="0" lang="es" sz="3000" u="none" cap="none" strike="noStrike">
                <a:solidFill>
                  <a:schemeClr val="lt1"/>
                </a:solidFill>
                <a:latin typeface="Archivo Black"/>
                <a:ea typeface="Archivo Black"/>
                <a:cs typeface="Archivo Black"/>
                <a:sym typeface="Archivo Black"/>
              </a:rPr>
              <a:t>0.</a:t>
            </a:r>
            <a:endParaRPr b="0" i="0" sz="3000" u="none" cap="none" strike="noStrike">
              <a:solidFill>
                <a:schemeClr val="lt1"/>
              </a:solidFill>
              <a:latin typeface="Archivo Black"/>
              <a:ea typeface="Archivo Black"/>
              <a:cs typeface="Archivo Black"/>
              <a:sym typeface="Archivo Black"/>
            </a:endParaRPr>
          </a:p>
        </p:txBody>
      </p:sp>
      <p:sp>
        <p:nvSpPr>
          <p:cNvPr id="79" name="Google Shape;79;g2f22587397b_2_15"/>
          <p:cNvSpPr txBox="1"/>
          <p:nvPr/>
        </p:nvSpPr>
        <p:spPr>
          <a:xfrm>
            <a:off x="978255" y="2069263"/>
            <a:ext cx="1795800" cy="36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s" sz="1600">
                <a:solidFill>
                  <a:schemeClr val="lt1"/>
                </a:solidFill>
                <a:latin typeface="Archivo Thin"/>
                <a:ea typeface="Archivo Thin"/>
                <a:cs typeface="Archivo Thin"/>
                <a:sym typeface="Archivo Thin"/>
              </a:rPr>
              <a:t>Diccionarios</a:t>
            </a:r>
            <a:endParaRPr b="0" i="0" sz="1600" u="none" cap="none" strike="noStrike">
              <a:solidFill>
                <a:schemeClr val="lt1"/>
              </a:solidFill>
              <a:latin typeface="Archivo Thin"/>
              <a:ea typeface="Archivo Thin"/>
              <a:cs typeface="Archivo Thin"/>
              <a:sym typeface="Archivo Thin"/>
            </a:endParaRPr>
          </a:p>
        </p:txBody>
      </p:sp>
      <p:sp>
        <p:nvSpPr>
          <p:cNvPr id="80" name="Google Shape;80;g2f22587397b_2_15"/>
          <p:cNvSpPr txBox="1"/>
          <p:nvPr/>
        </p:nvSpPr>
        <p:spPr>
          <a:xfrm>
            <a:off x="611750" y="2438563"/>
            <a:ext cx="2302800" cy="13599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chemeClr val="lt1"/>
              </a:buClr>
              <a:buSzPts val="1000"/>
              <a:buFont typeface="Archivo Thin"/>
              <a:buAutoNum type="arabicPeriod"/>
            </a:pPr>
            <a:r>
              <a:rPr lang="es" sz="1000">
                <a:solidFill>
                  <a:schemeClr val="lt1"/>
                </a:solidFill>
                <a:latin typeface="Archivo Thin"/>
                <a:ea typeface="Archivo Thin"/>
                <a:cs typeface="Archivo Thin"/>
                <a:sym typeface="Archivo Thin"/>
              </a:rPr>
              <a:t>Diccionarios: uso y métodos esenciales.</a:t>
            </a:r>
            <a:endParaRPr sz="1000">
              <a:solidFill>
                <a:schemeClr val="lt1"/>
              </a:solidFill>
              <a:latin typeface="Archivo Thin"/>
              <a:ea typeface="Archivo Thin"/>
              <a:cs typeface="Archivo Thin"/>
              <a:sym typeface="Archivo Thin"/>
            </a:endParaRPr>
          </a:p>
          <a:p>
            <a:pPr indent="-292100" lvl="0" marL="457200" rtl="0" algn="l">
              <a:spcBef>
                <a:spcPts val="0"/>
              </a:spcBef>
              <a:spcAft>
                <a:spcPts val="0"/>
              </a:spcAft>
              <a:buClr>
                <a:schemeClr val="lt1"/>
              </a:buClr>
              <a:buSzPts val="1000"/>
              <a:buFont typeface="Archivo Thin"/>
              <a:buAutoNum type="arabicPeriod"/>
            </a:pPr>
            <a:r>
              <a:rPr lang="es" sz="1000">
                <a:solidFill>
                  <a:schemeClr val="lt1"/>
                </a:solidFill>
                <a:latin typeface="Archivo Thin"/>
                <a:ea typeface="Archivo Thin"/>
                <a:cs typeface="Archivo Thin"/>
                <a:sym typeface="Archivo Thin"/>
              </a:rPr>
              <a:t>Uso de diccionarios como medio de almacenamiento temporal de datos.</a:t>
            </a:r>
            <a:endParaRPr sz="1000">
              <a:solidFill>
                <a:schemeClr val="lt1"/>
              </a:solidFill>
              <a:latin typeface="Archivo Thin"/>
              <a:ea typeface="Archivo Thin"/>
              <a:cs typeface="Archivo Thin"/>
              <a:sym typeface="Archivo Thi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4" name="Shape 84"/>
        <p:cNvGrpSpPr/>
        <p:nvPr/>
      </p:nvGrpSpPr>
      <p:grpSpPr>
        <a:xfrm>
          <a:off x="0" y="0"/>
          <a:ext cx="0" cy="0"/>
          <a:chOff x="0" y="0"/>
          <a:chExt cx="0" cy="0"/>
        </a:xfrm>
      </p:grpSpPr>
      <p:sp>
        <p:nvSpPr>
          <p:cNvPr id="85" name="Google Shape;85;g2243cb1caa2_0_0"/>
          <p:cNvSpPr txBox="1"/>
          <p:nvPr/>
        </p:nvSpPr>
        <p:spPr>
          <a:xfrm>
            <a:off x="718000" y="649725"/>
            <a:ext cx="5361900" cy="718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0"/>
              <a:buFont typeface="Arial"/>
              <a:buNone/>
            </a:pPr>
            <a:r>
              <a:rPr b="0" i="0" lang="es" sz="3700" u="none" cap="none" strike="noStrike">
                <a:solidFill>
                  <a:srgbClr val="434343"/>
                </a:solidFill>
                <a:latin typeface="Archivo Narrow"/>
                <a:ea typeface="Archivo Narrow"/>
                <a:cs typeface="Archivo Narrow"/>
                <a:sym typeface="Archivo Narrow"/>
              </a:rPr>
              <a:t>Pero antes…</a:t>
            </a:r>
            <a:endParaRPr b="1" i="0" sz="3800" u="none" cap="none" strike="noStrike">
              <a:solidFill>
                <a:srgbClr val="434343"/>
              </a:solidFill>
              <a:latin typeface="Archivo Narrow"/>
              <a:ea typeface="Archivo Narrow"/>
              <a:cs typeface="Archivo Narrow"/>
              <a:sym typeface="Archivo Narrow"/>
            </a:endParaRPr>
          </a:p>
        </p:txBody>
      </p:sp>
      <p:sp>
        <p:nvSpPr>
          <p:cNvPr id="86" name="Google Shape;86;g2243cb1caa2_0_0"/>
          <p:cNvSpPr/>
          <p:nvPr/>
        </p:nvSpPr>
        <p:spPr>
          <a:xfrm>
            <a:off x="2622338" y="2196450"/>
            <a:ext cx="5984700" cy="882600"/>
          </a:xfrm>
          <a:prstGeom prst="rect">
            <a:avLst/>
          </a:prstGeom>
          <a:solidFill>
            <a:schemeClr val="l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3000" u="none" cap="none" strike="noStrike">
                <a:solidFill>
                  <a:srgbClr val="434343"/>
                </a:solidFill>
                <a:latin typeface="Archivo Narrow"/>
                <a:ea typeface="Archivo Narrow"/>
                <a:cs typeface="Archivo Narrow"/>
                <a:sym typeface="Archivo Narrow"/>
              </a:rPr>
              <a:t>¡Resolvamos los “</a:t>
            </a:r>
            <a:r>
              <a:rPr b="1" i="0" lang="es" sz="3000" u="none" cap="none" strike="noStrike">
                <a:solidFill>
                  <a:srgbClr val="434343"/>
                </a:solidFill>
                <a:latin typeface="Archivo Narrow"/>
                <a:ea typeface="Archivo Narrow"/>
                <a:cs typeface="Archivo Narrow"/>
                <a:sym typeface="Archivo Narrow"/>
              </a:rPr>
              <a:t>Ejercicios prácticos</a:t>
            </a:r>
            <a:r>
              <a:rPr b="0" i="0" lang="es" sz="3000" u="none" cap="none" strike="noStrike">
                <a:solidFill>
                  <a:srgbClr val="434343"/>
                </a:solidFill>
                <a:latin typeface="Archivo Narrow"/>
                <a:ea typeface="Archivo Narrow"/>
                <a:cs typeface="Archivo Narrow"/>
                <a:sym typeface="Archivo Narrow"/>
              </a:rPr>
              <a:t>” de la clase anterior!</a:t>
            </a:r>
            <a:endParaRPr b="0" i="0" sz="3000" u="none" cap="none" strike="noStrike">
              <a:solidFill>
                <a:srgbClr val="434343"/>
              </a:solidFill>
              <a:latin typeface="Archivo Narrow"/>
              <a:ea typeface="Archivo Narrow"/>
              <a:cs typeface="Archivo Narrow"/>
              <a:sym typeface="Archivo Narrow"/>
            </a:endParaRPr>
          </a:p>
        </p:txBody>
      </p:sp>
      <p:grpSp>
        <p:nvGrpSpPr>
          <p:cNvPr id="87" name="Google Shape;87;g2243cb1caa2_0_0"/>
          <p:cNvGrpSpPr/>
          <p:nvPr/>
        </p:nvGrpSpPr>
        <p:grpSpPr>
          <a:xfrm>
            <a:off x="896513" y="1877400"/>
            <a:ext cx="1614234" cy="1678793"/>
            <a:chOff x="0" y="-9525"/>
            <a:chExt cx="354123" cy="394843"/>
          </a:xfrm>
        </p:grpSpPr>
        <p:sp>
          <p:nvSpPr>
            <p:cNvPr id="88" name="Google Shape;88;g2243cb1caa2_0_0"/>
            <p:cNvSpPr/>
            <p:nvPr/>
          </p:nvSpPr>
          <p:spPr>
            <a:xfrm>
              <a:off x="0" y="0"/>
              <a:ext cx="354123" cy="385318"/>
            </a:xfrm>
            <a:custGeom>
              <a:rect b="b" l="l" r="r" t="t"/>
              <a:pathLst>
                <a:path extrusionOk="0" h="385318" w="354123">
                  <a:moveTo>
                    <a:pt x="0" y="0"/>
                  </a:moveTo>
                  <a:lnTo>
                    <a:pt x="354123" y="0"/>
                  </a:lnTo>
                  <a:lnTo>
                    <a:pt x="354123" y="385318"/>
                  </a:lnTo>
                  <a:lnTo>
                    <a:pt x="0" y="385318"/>
                  </a:lnTo>
                  <a:close/>
                </a:path>
              </a:pathLst>
            </a:custGeom>
            <a:solidFill>
              <a:srgbClr val="D2A6F4"/>
            </a:solidFill>
            <a:ln>
              <a:noFill/>
            </a:ln>
          </p:spPr>
        </p:sp>
        <p:sp>
          <p:nvSpPr>
            <p:cNvPr id="89" name="Google Shape;89;g2243cb1caa2_0_0"/>
            <p:cNvSpPr txBox="1"/>
            <p:nvPr/>
          </p:nvSpPr>
          <p:spPr>
            <a:xfrm>
              <a:off x="0" y="-9525"/>
              <a:ext cx="354000" cy="394800"/>
            </a:xfrm>
            <a:prstGeom prst="rect">
              <a:avLst/>
            </a:prstGeom>
            <a:solidFill>
              <a:srgbClr val="D2A6F4"/>
            </a:solid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pic>
        <p:nvPicPr>
          <p:cNvPr id="90" name="Google Shape;90;g2243cb1caa2_0_0"/>
          <p:cNvPicPr preferRelativeResize="0"/>
          <p:nvPr/>
        </p:nvPicPr>
        <p:blipFill rotWithShape="1">
          <a:blip r:embed="rId4">
            <a:alphaModFix/>
          </a:blip>
          <a:srcRect b="0" l="0" r="0" t="0"/>
          <a:stretch/>
        </p:blipFill>
        <p:spPr>
          <a:xfrm>
            <a:off x="1094025" y="2107200"/>
            <a:ext cx="1219200" cy="1219200"/>
          </a:xfrm>
          <a:prstGeom prst="rect">
            <a:avLst/>
          </a:prstGeom>
          <a:noFill/>
          <a:ln>
            <a:noFill/>
          </a:ln>
        </p:spPr>
      </p:pic>
      <p:cxnSp>
        <p:nvCxnSpPr>
          <p:cNvPr id="91" name="Google Shape;91;g2243cb1caa2_0_0"/>
          <p:cNvCxnSpPr/>
          <p:nvPr/>
        </p:nvCxnSpPr>
        <p:spPr>
          <a:xfrm rot="6290">
            <a:off x="555358" y="1438738"/>
            <a:ext cx="5247009" cy="0"/>
          </a:xfrm>
          <a:prstGeom prst="straightConnector1">
            <a:avLst/>
          </a:prstGeom>
          <a:noFill/>
          <a:ln cap="rnd" cmpd="sng" w="9525">
            <a:solidFill>
              <a:srgbClr val="9900FF"/>
            </a:solidFill>
            <a:prstDash val="solid"/>
            <a:round/>
            <a:headEnd len="sm" w="sm" type="none"/>
            <a:tailEnd len="sm" w="sm"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g220776cbd67_0_6"/>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grpSp>
        <p:nvGrpSpPr>
          <p:cNvPr id="101" name="Google Shape;101;g220776cbd67_0_6"/>
          <p:cNvGrpSpPr/>
          <p:nvPr/>
        </p:nvGrpSpPr>
        <p:grpSpPr>
          <a:xfrm>
            <a:off x="2357575" y="1886198"/>
            <a:ext cx="995192" cy="1109627"/>
            <a:chOff x="0" y="-9525"/>
            <a:chExt cx="354123" cy="394843"/>
          </a:xfrm>
        </p:grpSpPr>
        <p:sp>
          <p:nvSpPr>
            <p:cNvPr id="102" name="Google Shape;102;g220776cbd67_0_6"/>
            <p:cNvSpPr/>
            <p:nvPr/>
          </p:nvSpPr>
          <p:spPr>
            <a:xfrm>
              <a:off x="0" y="0"/>
              <a:ext cx="354123" cy="385318"/>
            </a:xfrm>
            <a:custGeom>
              <a:rect b="b" l="l" r="r" t="t"/>
              <a:pathLst>
                <a:path extrusionOk="0" h="385318" w="354123">
                  <a:moveTo>
                    <a:pt x="0" y="0"/>
                  </a:moveTo>
                  <a:lnTo>
                    <a:pt x="354123" y="0"/>
                  </a:lnTo>
                  <a:lnTo>
                    <a:pt x="354123" y="385318"/>
                  </a:lnTo>
                  <a:lnTo>
                    <a:pt x="0" y="385318"/>
                  </a:lnTo>
                  <a:close/>
                </a:path>
              </a:pathLst>
            </a:custGeom>
            <a:solidFill>
              <a:srgbClr val="D2A6F4"/>
            </a:solidFill>
            <a:ln>
              <a:noFill/>
            </a:ln>
          </p:spPr>
        </p:sp>
        <p:sp>
          <p:nvSpPr>
            <p:cNvPr id="103" name="Google Shape;103;g220776cbd67_0_6"/>
            <p:cNvSpPr txBox="1"/>
            <p:nvPr/>
          </p:nvSpPr>
          <p:spPr>
            <a:xfrm>
              <a:off x="0" y="-9525"/>
              <a:ext cx="354000" cy="3948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104" name="Google Shape;104;g220776cbd67_0_6"/>
          <p:cNvSpPr txBox="1"/>
          <p:nvPr/>
        </p:nvSpPr>
        <p:spPr>
          <a:xfrm>
            <a:off x="3427025" y="2073750"/>
            <a:ext cx="4197900" cy="800400"/>
          </a:xfrm>
          <a:prstGeom prst="rect">
            <a:avLst/>
          </a:prstGeom>
          <a:noFill/>
          <a:ln>
            <a:noFill/>
          </a:ln>
        </p:spPr>
        <p:txBody>
          <a:bodyPr anchorCtr="0" anchor="t" bIns="0" lIns="0" spcFirstLastPara="1" rIns="0" wrap="square" tIns="0">
            <a:spAutoFit/>
          </a:bodyPr>
          <a:lstStyle/>
          <a:p>
            <a:pPr indent="0" lvl="0" marL="0" marR="0" rtl="0" algn="l">
              <a:lnSpc>
                <a:spcPct val="119996"/>
              </a:lnSpc>
              <a:spcBef>
                <a:spcPts val="0"/>
              </a:spcBef>
              <a:spcAft>
                <a:spcPts val="0"/>
              </a:spcAft>
              <a:buClr>
                <a:schemeClr val="dk1"/>
              </a:buClr>
              <a:buSzPts val="1100"/>
              <a:buFont typeface="Arial"/>
              <a:buNone/>
            </a:pPr>
            <a:r>
              <a:rPr b="1" lang="es" sz="5200">
                <a:solidFill>
                  <a:srgbClr val="434343"/>
                </a:solidFill>
                <a:latin typeface="Archivo Narrow"/>
                <a:ea typeface="Archivo Narrow"/>
                <a:cs typeface="Archivo Narrow"/>
                <a:sym typeface="Archivo Narrow"/>
              </a:rPr>
              <a:t>Funciones</a:t>
            </a:r>
            <a:endParaRPr b="1" i="0" sz="5200" u="none" cap="none" strike="noStrike">
              <a:solidFill>
                <a:srgbClr val="434343"/>
              </a:solidFill>
              <a:latin typeface="Archivo Narrow"/>
              <a:ea typeface="Archivo Narrow"/>
              <a:cs typeface="Archivo Narrow"/>
              <a:sym typeface="Archivo Narrow"/>
            </a:endParaRPr>
          </a:p>
        </p:txBody>
      </p:sp>
      <p:pic>
        <p:nvPicPr>
          <p:cNvPr id="105" name="Google Shape;105;g220776cbd67_0_6"/>
          <p:cNvPicPr preferRelativeResize="0"/>
          <p:nvPr/>
        </p:nvPicPr>
        <p:blipFill>
          <a:blip r:embed="rId4">
            <a:alphaModFix/>
          </a:blip>
          <a:stretch>
            <a:fillRect/>
          </a:stretch>
        </p:blipFill>
        <p:spPr>
          <a:xfrm>
            <a:off x="2454975" y="2073750"/>
            <a:ext cx="800401" cy="8004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g30210dc0ce7_1_15"/>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115" name="Google Shape;115;g30210dc0ce7_1_15"/>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116" name="Google Shape;116;g30210dc0ce7_1_15"/>
          <p:cNvGrpSpPr/>
          <p:nvPr/>
        </p:nvGrpSpPr>
        <p:grpSpPr>
          <a:xfrm>
            <a:off x="555362" y="631437"/>
            <a:ext cx="700421" cy="692039"/>
            <a:chOff x="0" y="0"/>
            <a:chExt cx="1867789" cy="1845437"/>
          </a:xfrm>
        </p:grpSpPr>
        <p:sp>
          <p:nvSpPr>
            <p:cNvPr id="117" name="Google Shape;117;g30210dc0ce7_1_15"/>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118" name="Google Shape;118;g30210dc0ce7_1_15"/>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9" name="Google Shape;119;g30210dc0ce7_1_15"/>
          <p:cNvSpPr txBox="1"/>
          <p:nvPr/>
        </p:nvSpPr>
        <p:spPr>
          <a:xfrm>
            <a:off x="1342700" y="719975"/>
            <a:ext cx="74832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lang="es" sz="3000">
                <a:latin typeface="Archivo Black"/>
                <a:ea typeface="Archivo Black"/>
                <a:cs typeface="Archivo Black"/>
                <a:sym typeface="Archivo Black"/>
              </a:rPr>
              <a:t>¿Qué es una función en Python?</a:t>
            </a:r>
            <a:endParaRPr b="0" i="0" sz="3000" u="none" cap="none" strike="noStrike">
              <a:solidFill>
                <a:srgbClr val="000000"/>
              </a:solidFill>
              <a:latin typeface="Archivo Black"/>
              <a:ea typeface="Archivo Black"/>
              <a:cs typeface="Archivo Black"/>
              <a:sym typeface="Archivo Black"/>
            </a:endParaRPr>
          </a:p>
        </p:txBody>
      </p:sp>
      <p:sp>
        <p:nvSpPr>
          <p:cNvPr id="120" name="Google Shape;120;g30210dc0ce7_1_15"/>
          <p:cNvSpPr txBox="1"/>
          <p:nvPr/>
        </p:nvSpPr>
        <p:spPr>
          <a:xfrm>
            <a:off x="555350" y="1761700"/>
            <a:ext cx="3518700" cy="1958100"/>
          </a:xfrm>
          <a:prstGeom prst="rect">
            <a:avLst/>
          </a:prstGeom>
          <a:noFill/>
          <a:ln>
            <a:noFill/>
          </a:ln>
        </p:spPr>
        <p:txBody>
          <a:bodyPr anchorCtr="0" anchor="t" bIns="0" lIns="0" spcFirstLastPara="1" rIns="0" wrap="square" tIns="0">
            <a:spAutoFit/>
          </a:bodyPr>
          <a:lstStyle/>
          <a:p>
            <a:pPr indent="0" lvl="0" marL="0" marR="0" rtl="0" algn="l">
              <a:lnSpc>
                <a:spcPct val="120008"/>
              </a:lnSpc>
              <a:spcBef>
                <a:spcPts val="0"/>
              </a:spcBef>
              <a:spcAft>
                <a:spcPts val="0"/>
              </a:spcAft>
              <a:buNone/>
            </a:pPr>
            <a:r>
              <a:rPr lang="es" sz="1200">
                <a:latin typeface="Archivo Narrow"/>
                <a:ea typeface="Archivo Narrow"/>
                <a:cs typeface="Archivo Narrow"/>
                <a:sym typeface="Archivo Narrow"/>
              </a:rPr>
              <a:t>En programación una función es un bloque reutilizable de código.</a:t>
            </a:r>
            <a:endParaRPr sz="1200">
              <a:latin typeface="Archivo Narrow"/>
              <a:ea typeface="Archivo Narrow"/>
              <a:cs typeface="Archivo Narrow"/>
              <a:sym typeface="Archivo Narrow"/>
            </a:endParaRPr>
          </a:p>
          <a:p>
            <a:pPr indent="0" lvl="0" marL="0" marR="0" rtl="0" algn="l">
              <a:lnSpc>
                <a:spcPct val="120008"/>
              </a:lnSpc>
              <a:spcBef>
                <a:spcPts val="0"/>
              </a:spcBef>
              <a:spcAft>
                <a:spcPts val="0"/>
              </a:spcAft>
              <a:buNone/>
            </a:pPr>
            <a:r>
              <a:t/>
            </a:r>
            <a:endParaRPr sz="1200">
              <a:latin typeface="Archivo Narrow"/>
              <a:ea typeface="Archivo Narrow"/>
              <a:cs typeface="Archivo Narrow"/>
              <a:sym typeface="Archivo Narrow"/>
            </a:endParaRPr>
          </a:p>
          <a:p>
            <a:pPr indent="0" lvl="0" marL="0" marR="0" rtl="0" algn="l">
              <a:lnSpc>
                <a:spcPct val="120008"/>
              </a:lnSpc>
              <a:spcBef>
                <a:spcPts val="0"/>
              </a:spcBef>
              <a:spcAft>
                <a:spcPts val="0"/>
              </a:spcAft>
              <a:buNone/>
            </a:pPr>
            <a:r>
              <a:rPr lang="es" sz="1200">
                <a:latin typeface="Archivo Narrow"/>
                <a:ea typeface="Archivo Narrow"/>
                <a:cs typeface="Archivo Narrow"/>
                <a:sym typeface="Archivo Narrow"/>
              </a:rPr>
              <a:t>Utilizar funciones tiene muchas ventajas. Entre otras:</a:t>
            </a:r>
            <a:endParaRPr sz="1200">
              <a:latin typeface="Archivo Narrow"/>
              <a:ea typeface="Archivo Narrow"/>
              <a:cs typeface="Archivo Narrow"/>
              <a:sym typeface="Archivo Narrow"/>
            </a:endParaRPr>
          </a:p>
          <a:p>
            <a:pPr indent="-304800" lvl="0" marL="457200" rtl="0" algn="l">
              <a:lnSpc>
                <a:spcPct val="120008"/>
              </a:lnSpc>
              <a:spcBef>
                <a:spcPts val="0"/>
              </a:spcBef>
              <a:spcAft>
                <a:spcPts val="0"/>
              </a:spcAft>
              <a:buSzPts val="1200"/>
              <a:buFont typeface="Archivo Narrow"/>
              <a:buChar char="●"/>
            </a:pPr>
            <a:r>
              <a:rPr lang="es" sz="1200">
                <a:latin typeface="Archivo Narrow"/>
                <a:ea typeface="Archivo Narrow"/>
                <a:cs typeface="Archivo Narrow"/>
                <a:sym typeface="Archivo Narrow"/>
              </a:rPr>
              <a:t>Ahorro de tiempo.</a:t>
            </a:r>
            <a:endParaRPr sz="1200">
              <a:latin typeface="Archivo Narrow"/>
              <a:ea typeface="Archivo Narrow"/>
              <a:cs typeface="Archivo Narrow"/>
              <a:sym typeface="Archivo Narrow"/>
            </a:endParaRPr>
          </a:p>
          <a:p>
            <a:pPr indent="-304800" lvl="0" marL="457200" rtl="0" algn="l">
              <a:lnSpc>
                <a:spcPct val="120008"/>
              </a:lnSpc>
              <a:spcBef>
                <a:spcPts val="0"/>
              </a:spcBef>
              <a:spcAft>
                <a:spcPts val="0"/>
              </a:spcAft>
              <a:buSzPts val="1200"/>
              <a:buFont typeface="Archivo Narrow"/>
              <a:buChar char="●"/>
            </a:pPr>
            <a:r>
              <a:rPr lang="es" sz="1200">
                <a:latin typeface="Archivo Narrow"/>
                <a:ea typeface="Archivo Narrow"/>
                <a:cs typeface="Archivo Narrow"/>
                <a:sym typeface="Archivo Narrow"/>
              </a:rPr>
              <a:t>Organización del código.</a:t>
            </a:r>
            <a:endParaRPr sz="1200">
              <a:latin typeface="Archivo Narrow"/>
              <a:ea typeface="Archivo Narrow"/>
              <a:cs typeface="Archivo Narrow"/>
              <a:sym typeface="Archivo Narrow"/>
            </a:endParaRPr>
          </a:p>
          <a:p>
            <a:pPr indent="-304800" lvl="0" marL="457200" rtl="0" algn="l">
              <a:lnSpc>
                <a:spcPct val="120008"/>
              </a:lnSpc>
              <a:spcBef>
                <a:spcPts val="0"/>
              </a:spcBef>
              <a:spcAft>
                <a:spcPts val="0"/>
              </a:spcAft>
              <a:buSzPts val="1200"/>
              <a:buFont typeface="Archivo Narrow"/>
              <a:buChar char="●"/>
            </a:pPr>
            <a:r>
              <a:rPr lang="es" sz="1200">
                <a:latin typeface="Archivo Narrow"/>
                <a:ea typeface="Archivo Narrow"/>
                <a:cs typeface="Archivo Narrow"/>
                <a:sym typeface="Archivo Narrow"/>
              </a:rPr>
              <a:t>Mantenimiento más fácil.</a:t>
            </a:r>
            <a:endParaRPr sz="1200">
              <a:latin typeface="Archivo Narrow"/>
              <a:ea typeface="Archivo Narrow"/>
              <a:cs typeface="Archivo Narrow"/>
              <a:sym typeface="Archivo Narrow"/>
            </a:endParaRPr>
          </a:p>
          <a:p>
            <a:pPr indent="-304800" lvl="0" marL="457200" marR="0" rtl="0" algn="l">
              <a:lnSpc>
                <a:spcPct val="120008"/>
              </a:lnSpc>
              <a:spcBef>
                <a:spcPts val="0"/>
              </a:spcBef>
              <a:spcAft>
                <a:spcPts val="0"/>
              </a:spcAft>
              <a:buSzPts val="1200"/>
              <a:buFont typeface="Archivo Narrow"/>
              <a:buChar char="●"/>
            </a:pPr>
            <a:r>
              <a:rPr lang="es" sz="1200">
                <a:latin typeface="Archivo Narrow"/>
                <a:ea typeface="Archivo Narrow"/>
                <a:cs typeface="Archivo Narrow"/>
                <a:sym typeface="Archivo Narrow"/>
              </a:rPr>
              <a:t>Evitan la repetición.</a:t>
            </a:r>
            <a:endParaRPr sz="1200">
              <a:latin typeface="Archivo Narrow"/>
              <a:ea typeface="Archivo Narrow"/>
              <a:cs typeface="Archivo Narrow"/>
              <a:sym typeface="Archivo Narrow"/>
            </a:endParaRPr>
          </a:p>
          <a:p>
            <a:pPr indent="-304800" lvl="0" marL="457200" marR="0" rtl="0" algn="l">
              <a:lnSpc>
                <a:spcPct val="120008"/>
              </a:lnSpc>
              <a:spcBef>
                <a:spcPts val="0"/>
              </a:spcBef>
              <a:spcAft>
                <a:spcPts val="0"/>
              </a:spcAft>
              <a:buSzPts val="1200"/>
              <a:buFont typeface="Archivo Narrow"/>
              <a:buChar char="●"/>
            </a:pPr>
            <a:r>
              <a:rPr lang="es" sz="1200">
                <a:latin typeface="Archivo Narrow"/>
                <a:ea typeface="Archivo Narrow"/>
                <a:cs typeface="Archivo Narrow"/>
                <a:sym typeface="Archivo Narrow"/>
              </a:rPr>
              <a:t>Mejoran la claridad </a:t>
            </a:r>
            <a:r>
              <a:rPr lang="es" sz="1200">
                <a:solidFill>
                  <a:schemeClr val="dk1"/>
                </a:solidFill>
                <a:latin typeface="Archivo Narrow"/>
                <a:ea typeface="Archivo Narrow"/>
                <a:cs typeface="Archivo Narrow"/>
                <a:sym typeface="Archivo Narrow"/>
              </a:rPr>
              <a:t>del código.</a:t>
            </a:r>
            <a:endParaRPr sz="1200">
              <a:latin typeface="Archivo Narrow"/>
              <a:ea typeface="Archivo Narrow"/>
              <a:cs typeface="Archivo Narrow"/>
              <a:sym typeface="Archivo Narrow"/>
            </a:endParaRPr>
          </a:p>
        </p:txBody>
      </p:sp>
      <p:pic>
        <p:nvPicPr>
          <p:cNvPr id="121" name="Google Shape;121;g30210dc0ce7_1_15"/>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pic>
        <p:nvPicPr>
          <p:cNvPr id="122" name="Google Shape;122;g30210dc0ce7_1_15"/>
          <p:cNvPicPr preferRelativeResize="0"/>
          <p:nvPr/>
        </p:nvPicPr>
        <p:blipFill>
          <a:blip r:embed="rId5">
            <a:alphaModFix/>
          </a:blip>
          <a:stretch>
            <a:fillRect/>
          </a:stretch>
        </p:blipFill>
        <p:spPr>
          <a:xfrm>
            <a:off x="4346406" y="1443550"/>
            <a:ext cx="4479595" cy="29856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g220776cbd67_0_29"/>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132" name="Google Shape;132;g220776cbd67_0_29"/>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133" name="Google Shape;133;g220776cbd67_0_29"/>
          <p:cNvGrpSpPr/>
          <p:nvPr/>
        </p:nvGrpSpPr>
        <p:grpSpPr>
          <a:xfrm>
            <a:off x="555362" y="631437"/>
            <a:ext cx="700421" cy="692039"/>
            <a:chOff x="0" y="0"/>
            <a:chExt cx="1867789" cy="1845437"/>
          </a:xfrm>
        </p:grpSpPr>
        <p:sp>
          <p:nvSpPr>
            <p:cNvPr id="134" name="Google Shape;134;g220776cbd67_0_29"/>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135" name="Google Shape;135;g220776cbd67_0_29"/>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6" name="Google Shape;136;g220776cbd67_0_29"/>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lang="es" sz="3000">
                <a:solidFill>
                  <a:schemeClr val="dk1"/>
                </a:solidFill>
                <a:latin typeface="Archivo Black"/>
                <a:ea typeface="Archivo Black"/>
                <a:cs typeface="Archivo Black"/>
                <a:sym typeface="Archivo Black"/>
              </a:rPr>
              <a:t>Definición de una función</a:t>
            </a:r>
            <a:endParaRPr b="0" i="0" sz="3100" u="none" cap="none" strike="noStrike">
              <a:solidFill>
                <a:srgbClr val="000000"/>
              </a:solidFill>
              <a:latin typeface="Archivo Black"/>
              <a:ea typeface="Archivo Black"/>
              <a:cs typeface="Archivo Black"/>
              <a:sym typeface="Archivo Black"/>
            </a:endParaRPr>
          </a:p>
        </p:txBody>
      </p:sp>
      <p:sp>
        <p:nvSpPr>
          <p:cNvPr id="137" name="Google Shape;137;g220776cbd67_0_29"/>
          <p:cNvSpPr txBox="1"/>
          <p:nvPr/>
        </p:nvSpPr>
        <p:spPr>
          <a:xfrm>
            <a:off x="555350" y="1807850"/>
            <a:ext cx="8038800" cy="184800"/>
          </a:xfrm>
          <a:prstGeom prst="rect">
            <a:avLst/>
          </a:prstGeom>
          <a:noFill/>
          <a:ln>
            <a:noFill/>
          </a:ln>
        </p:spPr>
        <p:txBody>
          <a:bodyPr anchorCtr="0" anchor="t" bIns="0" lIns="0" spcFirstLastPara="1" rIns="0" wrap="square" tIns="0">
            <a:spAutoFit/>
          </a:bodyPr>
          <a:lstStyle/>
          <a:p>
            <a:pPr indent="0" lvl="0" marL="0" marR="0" rtl="0" algn="l">
              <a:lnSpc>
                <a:spcPct val="120008"/>
              </a:lnSpc>
              <a:spcBef>
                <a:spcPts val="0"/>
              </a:spcBef>
              <a:spcAft>
                <a:spcPts val="0"/>
              </a:spcAft>
              <a:buClr>
                <a:schemeClr val="dk1"/>
              </a:buClr>
              <a:buSzPts val="1100"/>
              <a:buFont typeface="Arial"/>
              <a:buNone/>
            </a:pPr>
            <a:r>
              <a:rPr lang="es" sz="1200">
                <a:latin typeface="Archivo Narrow"/>
                <a:ea typeface="Archivo Narrow"/>
                <a:cs typeface="Archivo Narrow"/>
                <a:sym typeface="Archivo Narrow"/>
              </a:rPr>
              <a:t>Para definir una función en Python usamos la palabra clave def seguida del nombre de la función y un par de paréntesis.</a:t>
            </a:r>
            <a:endParaRPr b="0" i="0" sz="1200" u="none" cap="none" strike="noStrike">
              <a:solidFill>
                <a:srgbClr val="000000"/>
              </a:solidFill>
              <a:latin typeface="Archivo Narrow"/>
              <a:ea typeface="Archivo Narrow"/>
              <a:cs typeface="Archivo Narrow"/>
              <a:sym typeface="Archivo Narrow"/>
            </a:endParaRPr>
          </a:p>
        </p:txBody>
      </p:sp>
      <p:pic>
        <p:nvPicPr>
          <p:cNvPr id="138" name="Google Shape;138;g220776cbd67_0_29"/>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grpSp>
        <p:nvGrpSpPr>
          <p:cNvPr id="139" name="Google Shape;139;g220776cbd67_0_29"/>
          <p:cNvGrpSpPr/>
          <p:nvPr/>
        </p:nvGrpSpPr>
        <p:grpSpPr>
          <a:xfrm>
            <a:off x="676097" y="2387550"/>
            <a:ext cx="1497929" cy="382795"/>
            <a:chOff x="0" y="-9525"/>
            <a:chExt cx="1657918" cy="201641"/>
          </a:xfrm>
        </p:grpSpPr>
        <p:sp>
          <p:nvSpPr>
            <p:cNvPr id="140" name="Google Shape;140;g220776cbd67_0_29"/>
            <p:cNvSpPr/>
            <p:nvPr/>
          </p:nvSpPr>
          <p:spPr>
            <a:xfrm>
              <a:off x="0" y="0"/>
              <a:ext cx="1657918" cy="192116"/>
            </a:xfrm>
            <a:custGeom>
              <a:rect b="b" l="l" r="r" t="t"/>
              <a:pathLst>
                <a:path extrusionOk="0" h="192116" w="1657918">
                  <a:moveTo>
                    <a:pt x="0" y="0"/>
                  </a:moveTo>
                  <a:lnTo>
                    <a:pt x="1657918" y="0"/>
                  </a:lnTo>
                  <a:lnTo>
                    <a:pt x="1657918" y="192116"/>
                  </a:lnTo>
                  <a:lnTo>
                    <a:pt x="0" y="192116"/>
                  </a:lnTo>
                  <a:close/>
                </a:path>
              </a:pathLst>
            </a:custGeom>
            <a:solidFill>
              <a:srgbClr val="FFAB40">
                <a:alpha val="49019"/>
              </a:srgbClr>
            </a:solidFill>
            <a:ln>
              <a:noFill/>
            </a:ln>
          </p:spPr>
        </p:sp>
        <p:sp>
          <p:nvSpPr>
            <p:cNvPr id="141" name="Google Shape;141;g220776cbd67_0_29"/>
            <p:cNvSpPr txBox="1"/>
            <p:nvPr/>
          </p:nvSpPr>
          <p:spPr>
            <a:xfrm>
              <a:off x="0" y="-9525"/>
              <a:ext cx="1657800" cy="201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142" name="Google Shape;142;g220776cbd67_0_29"/>
          <p:cNvSpPr txBox="1"/>
          <p:nvPr/>
        </p:nvSpPr>
        <p:spPr>
          <a:xfrm>
            <a:off x="976300" y="2415475"/>
            <a:ext cx="1016100" cy="323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2100"/>
              <a:buFont typeface="Arial"/>
              <a:buNone/>
            </a:pPr>
            <a:r>
              <a:rPr b="1" i="0" lang="es" sz="2100" u="none" cap="none" strike="noStrike">
                <a:solidFill>
                  <a:srgbClr val="000000"/>
                </a:solidFill>
                <a:latin typeface="Archivo Narrow"/>
                <a:ea typeface="Archivo Narrow"/>
                <a:cs typeface="Archivo Narrow"/>
                <a:sym typeface="Archivo Narrow"/>
              </a:rPr>
              <a:t>Ejemplo:</a:t>
            </a:r>
            <a:endParaRPr b="0" i="0" sz="700" u="none" cap="none" strike="noStrike">
              <a:solidFill>
                <a:srgbClr val="000000"/>
              </a:solidFill>
              <a:latin typeface="Arial"/>
              <a:ea typeface="Arial"/>
              <a:cs typeface="Arial"/>
              <a:sym typeface="Arial"/>
            </a:endParaRPr>
          </a:p>
        </p:txBody>
      </p:sp>
      <p:sp>
        <p:nvSpPr>
          <p:cNvPr id="143" name="Google Shape;143;g220776cbd67_0_29"/>
          <p:cNvSpPr txBox="1"/>
          <p:nvPr/>
        </p:nvSpPr>
        <p:spPr>
          <a:xfrm>
            <a:off x="1481300" y="3037500"/>
            <a:ext cx="6186900" cy="915900"/>
          </a:xfrm>
          <a:prstGeom prst="rect">
            <a:avLst/>
          </a:prstGeom>
          <a:solidFill>
            <a:srgbClr val="1F1F1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s" sz="1050" u="none" cap="none" strike="noStrike">
                <a:solidFill>
                  <a:srgbClr val="768390"/>
                </a:solidFill>
                <a:highlight>
                  <a:srgbClr val="22272E"/>
                </a:highlight>
                <a:latin typeface="Courier New"/>
                <a:ea typeface="Courier New"/>
                <a:cs typeface="Courier New"/>
                <a:sym typeface="Courier New"/>
              </a:rPr>
              <a:t>#</a:t>
            </a:r>
            <a:r>
              <a:rPr lang="es" sz="1050">
                <a:solidFill>
                  <a:srgbClr val="768390"/>
                </a:solidFill>
                <a:highlight>
                  <a:srgbClr val="22272E"/>
                </a:highlight>
                <a:latin typeface="Courier New"/>
                <a:ea typeface="Courier New"/>
                <a:cs typeface="Courier New"/>
                <a:sym typeface="Courier New"/>
              </a:rPr>
              <a:t> La funci</a:t>
            </a:r>
            <a:r>
              <a:rPr lang="es" sz="1050">
                <a:solidFill>
                  <a:srgbClr val="768390"/>
                </a:solidFill>
                <a:highlight>
                  <a:srgbClr val="22272E"/>
                </a:highlight>
                <a:latin typeface="Courier New"/>
                <a:ea typeface="Courier New"/>
                <a:cs typeface="Courier New"/>
                <a:sym typeface="Courier New"/>
              </a:rPr>
              <a:t>ón se define con def y comienza luego de los “:”</a:t>
            </a:r>
            <a:endParaRPr b="0" i="0" sz="1050" u="none" cap="none" strike="noStrike">
              <a:solidFill>
                <a:srgbClr val="768390"/>
              </a:solidFill>
              <a:highlight>
                <a:srgbClr val="22272E"/>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F47067"/>
                </a:solidFill>
                <a:latin typeface="Courier New"/>
                <a:ea typeface="Courier New"/>
                <a:cs typeface="Courier New"/>
                <a:sym typeface="Courier New"/>
              </a:rPr>
              <a:t>def</a:t>
            </a:r>
            <a:r>
              <a:rPr lang="es" sz="1050">
                <a:solidFill>
                  <a:srgbClr val="ADBAC7"/>
                </a:solidFill>
                <a:latin typeface="Courier New"/>
                <a:ea typeface="Courier New"/>
                <a:cs typeface="Courier New"/>
                <a:sym typeface="Courier New"/>
              </a:rPr>
              <a:t> </a:t>
            </a:r>
            <a:r>
              <a:rPr lang="es" sz="1050">
                <a:solidFill>
                  <a:srgbClr val="DCBDFB"/>
                </a:solidFill>
                <a:latin typeface="Courier New"/>
                <a:ea typeface="Courier New"/>
                <a:cs typeface="Courier New"/>
                <a:sym typeface="Courier New"/>
              </a:rPr>
              <a:t>saludar</a:t>
            </a:r>
            <a:r>
              <a:rPr lang="es" sz="1050">
                <a:solidFill>
                  <a:srgbClr val="ADBAC7"/>
                </a:solidFill>
                <a:latin typeface="Courier New"/>
                <a:ea typeface="Courier New"/>
                <a:cs typeface="Courier New"/>
                <a:sym typeface="Courier New"/>
              </a:rPr>
              <a:t>():</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   </a:t>
            </a:r>
            <a:r>
              <a:rPr lang="es" sz="1050">
                <a:solidFill>
                  <a:srgbClr val="DCBDFB"/>
                </a:solidFill>
                <a:latin typeface="Courier New"/>
                <a:ea typeface="Courier New"/>
                <a:cs typeface="Courier New"/>
                <a:sym typeface="Courier New"/>
              </a:rPr>
              <a:t>print</a:t>
            </a:r>
            <a:r>
              <a:rPr lang="es" sz="1050">
                <a:solidFill>
                  <a:srgbClr val="ADBAC7"/>
                </a:solidFill>
                <a:latin typeface="Courier New"/>
                <a:ea typeface="Courier New"/>
                <a:cs typeface="Courier New"/>
                <a:sym typeface="Courier New"/>
              </a:rPr>
              <a:t>(</a:t>
            </a:r>
            <a:r>
              <a:rPr lang="es" sz="1050">
                <a:solidFill>
                  <a:srgbClr val="96D0FF"/>
                </a:solidFill>
                <a:latin typeface="Courier New"/>
                <a:ea typeface="Courier New"/>
                <a:cs typeface="Courier New"/>
                <a:sym typeface="Courier New"/>
              </a:rPr>
              <a:t>"Hola, ¡bienvenido!"</a:t>
            </a:r>
            <a:r>
              <a:rPr lang="es" sz="1050">
                <a:solidFill>
                  <a:srgbClr val="ADBAC7"/>
                </a:solidFill>
                <a:latin typeface="Courier New"/>
                <a:ea typeface="Courier New"/>
                <a:cs typeface="Courier New"/>
                <a:sym typeface="Courier New"/>
              </a:rPr>
              <a:t>)</a:t>
            </a:r>
            <a:endParaRPr sz="1050">
              <a:solidFill>
                <a:srgbClr val="ADBAC7"/>
              </a:solidFill>
              <a:highlight>
                <a:srgbClr val="22272E"/>
              </a:highlight>
              <a:latin typeface="Courier New"/>
              <a:ea typeface="Courier New"/>
              <a:cs typeface="Courier New"/>
              <a:sym typeface="Courier New"/>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g2d3d4b8dc49_0_12"/>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153" name="Google Shape;153;g2d3d4b8dc49_0_12"/>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154" name="Google Shape;154;g2d3d4b8dc49_0_12"/>
          <p:cNvGrpSpPr/>
          <p:nvPr/>
        </p:nvGrpSpPr>
        <p:grpSpPr>
          <a:xfrm>
            <a:off x="555362" y="631437"/>
            <a:ext cx="700421" cy="692039"/>
            <a:chOff x="0" y="0"/>
            <a:chExt cx="1867789" cy="1845437"/>
          </a:xfrm>
        </p:grpSpPr>
        <p:sp>
          <p:nvSpPr>
            <p:cNvPr id="155" name="Google Shape;155;g2d3d4b8dc49_0_12"/>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156" name="Google Shape;156;g2d3d4b8dc49_0_12"/>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7" name="Google Shape;157;g2d3d4b8dc49_0_12"/>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lang="es" sz="3000">
                <a:solidFill>
                  <a:schemeClr val="dk1"/>
                </a:solidFill>
                <a:latin typeface="Archivo Black"/>
                <a:ea typeface="Archivo Black"/>
                <a:cs typeface="Archivo Black"/>
                <a:sym typeface="Archivo Black"/>
              </a:rPr>
              <a:t>Llamando a una función</a:t>
            </a:r>
            <a:endParaRPr b="0" i="0" sz="3100" u="none" cap="none" strike="noStrike">
              <a:solidFill>
                <a:srgbClr val="000000"/>
              </a:solidFill>
              <a:latin typeface="Archivo Black"/>
              <a:ea typeface="Archivo Black"/>
              <a:cs typeface="Archivo Black"/>
              <a:sym typeface="Archivo Black"/>
            </a:endParaRPr>
          </a:p>
        </p:txBody>
      </p:sp>
      <p:sp>
        <p:nvSpPr>
          <p:cNvPr id="158" name="Google Shape;158;g2d3d4b8dc49_0_12"/>
          <p:cNvSpPr txBox="1"/>
          <p:nvPr/>
        </p:nvSpPr>
        <p:spPr>
          <a:xfrm>
            <a:off x="522500" y="1743275"/>
            <a:ext cx="8104500" cy="627900"/>
          </a:xfrm>
          <a:prstGeom prst="rect">
            <a:avLst/>
          </a:prstGeom>
          <a:noFill/>
          <a:ln>
            <a:noFill/>
          </a:ln>
        </p:spPr>
        <p:txBody>
          <a:bodyPr anchorCtr="0" anchor="t" bIns="0" lIns="0" spcFirstLastPara="1" rIns="0" wrap="square" tIns="0">
            <a:spAutoFit/>
          </a:bodyPr>
          <a:lstStyle/>
          <a:p>
            <a:pPr indent="0" lvl="0" marL="0" marR="0" rtl="0" algn="l">
              <a:lnSpc>
                <a:spcPct val="120008"/>
              </a:lnSpc>
              <a:spcBef>
                <a:spcPts val="0"/>
              </a:spcBef>
              <a:spcAft>
                <a:spcPts val="0"/>
              </a:spcAft>
              <a:buNone/>
            </a:pPr>
            <a:r>
              <a:rPr lang="es" sz="1200">
                <a:latin typeface="Archivo Narrow"/>
                <a:ea typeface="Archivo Narrow"/>
                <a:cs typeface="Archivo Narrow"/>
                <a:sym typeface="Archivo Narrow"/>
              </a:rPr>
              <a:t>Para ejecutar una función, simplemente debemos “llamarla” (invocarla) por su nombre. Es importante recordar que la función debe ser </a:t>
            </a:r>
            <a:r>
              <a:rPr lang="es" sz="1200">
                <a:latin typeface="Archivo Narrow"/>
                <a:ea typeface="Archivo Narrow"/>
                <a:cs typeface="Archivo Narrow"/>
                <a:sym typeface="Archivo Narrow"/>
              </a:rPr>
              <a:t>definida</a:t>
            </a:r>
            <a:r>
              <a:rPr lang="es" sz="1200">
                <a:latin typeface="Archivo Narrow"/>
                <a:ea typeface="Archivo Narrow"/>
                <a:cs typeface="Archivo Narrow"/>
                <a:sym typeface="Archivo Narrow"/>
              </a:rPr>
              <a:t> antes de </a:t>
            </a:r>
            <a:r>
              <a:rPr lang="es" sz="1200">
                <a:latin typeface="Archivo Narrow"/>
                <a:ea typeface="Archivo Narrow"/>
                <a:cs typeface="Archivo Narrow"/>
                <a:sym typeface="Archivo Narrow"/>
              </a:rPr>
              <a:t>invocarla</a:t>
            </a:r>
            <a:r>
              <a:rPr lang="es" sz="1200">
                <a:latin typeface="Archivo Narrow"/>
                <a:ea typeface="Archivo Narrow"/>
                <a:cs typeface="Archivo Narrow"/>
                <a:sym typeface="Archivo Narrow"/>
              </a:rPr>
              <a:t> por primera vez.</a:t>
            </a:r>
            <a:endParaRPr b="0" i="0" sz="1200" u="none" cap="none" strike="noStrike">
              <a:solidFill>
                <a:srgbClr val="000000"/>
              </a:solidFill>
              <a:latin typeface="Archivo Narrow"/>
              <a:ea typeface="Archivo Narrow"/>
              <a:cs typeface="Archivo Narrow"/>
              <a:sym typeface="Archivo Narrow"/>
            </a:endParaRPr>
          </a:p>
          <a:p>
            <a:pPr indent="0" lvl="0" marL="0" marR="0" rtl="0" algn="l">
              <a:lnSpc>
                <a:spcPct val="120008"/>
              </a:lnSpc>
              <a:spcBef>
                <a:spcPts val="0"/>
              </a:spcBef>
              <a:spcAft>
                <a:spcPts val="0"/>
              </a:spcAft>
              <a:buClr>
                <a:schemeClr val="dk1"/>
              </a:buClr>
              <a:buSzPts val="1100"/>
              <a:buFont typeface="Arial"/>
              <a:buNone/>
            </a:pPr>
            <a:r>
              <a:t/>
            </a:r>
            <a:endParaRPr b="0" i="0" sz="1200" u="none" cap="none" strike="noStrike">
              <a:solidFill>
                <a:srgbClr val="000000"/>
              </a:solidFill>
              <a:latin typeface="Archivo Narrow"/>
              <a:ea typeface="Archivo Narrow"/>
              <a:cs typeface="Archivo Narrow"/>
              <a:sym typeface="Archivo Narrow"/>
            </a:endParaRPr>
          </a:p>
        </p:txBody>
      </p:sp>
      <p:pic>
        <p:nvPicPr>
          <p:cNvPr id="159" name="Google Shape;159;g2d3d4b8dc49_0_12"/>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grpSp>
        <p:nvGrpSpPr>
          <p:cNvPr id="160" name="Google Shape;160;g2d3d4b8dc49_0_12"/>
          <p:cNvGrpSpPr/>
          <p:nvPr/>
        </p:nvGrpSpPr>
        <p:grpSpPr>
          <a:xfrm>
            <a:off x="676097" y="2458125"/>
            <a:ext cx="1497929" cy="382795"/>
            <a:chOff x="0" y="-9525"/>
            <a:chExt cx="1657918" cy="201641"/>
          </a:xfrm>
        </p:grpSpPr>
        <p:sp>
          <p:nvSpPr>
            <p:cNvPr id="161" name="Google Shape;161;g2d3d4b8dc49_0_12"/>
            <p:cNvSpPr/>
            <p:nvPr/>
          </p:nvSpPr>
          <p:spPr>
            <a:xfrm>
              <a:off x="0" y="0"/>
              <a:ext cx="1657918" cy="192116"/>
            </a:xfrm>
            <a:custGeom>
              <a:rect b="b" l="l" r="r" t="t"/>
              <a:pathLst>
                <a:path extrusionOk="0" h="192116" w="1657918">
                  <a:moveTo>
                    <a:pt x="0" y="0"/>
                  </a:moveTo>
                  <a:lnTo>
                    <a:pt x="1657918" y="0"/>
                  </a:lnTo>
                  <a:lnTo>
                    <a:pt x="1657918" y="192116"/>
                  </a:lnTo>
                  <a:lnTo>
                    <a:pt x="0" y="192116"/>
                  </a:lnTo>
                  <a:close/>
                </a:path>
              </a:pathLst>
            </a:custGeom>
            <a:solidFill>
              <a:srgbClr val="FFAB40">
                <a:alpha val="49019"/>
              </a:srgbClr>
            </a:solidFill>
            <a:ln>
              <a:noFill/>
            </a:ln>
          </p:spPr>
        </p:sp>
        <p:sp>
          <p:nvSpPr>
            <p:cNvPr id="162" name="Google Shape;162;g2d3d4b8dc49_0_12"/>
            <p:cNvSpPr txBox="1"/>
            <p:nvPr/>
          </p:nvSpPr>
          <p:spPr>
            <a:xfrm>
              <a:off x="0" y="-9525"/>
              <a:ext cx="1657800" cy="201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163" name="Google Shape;163;g2d3d4b8dc49_0_12"/>
          <p:cNvSpPr txBox="1"/>
          <p:nvPr/>
        </p:nvSpPr>
        <p:spPr>
          <a:xfrm>
            <a:off x="976300" y="2486050"/>
            <a:ext cx="1016100" cy="323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2100"/>
              <a:buFont typeface="Arial"/>
              <a:buNone/>
            </a:pPr>
            <a:r>
              <a:rPr b="1" i="0" lang="es" sz="2100" u="none" cap="none" strike="noStrike">
                <a:solidFill>
                  <a:srgbClr val="000000"/>
                </a:solidFill>
                <a:latin typeface="Archivo Narrow"/>
                <a:ea typeface="Archivo Narrow"/>
                <a:cs typeface="Archivo Narrow"/>
                <a:sym typeface="Archivo Narrow"/>
              </a:rPr>
              <a:t>Ejemplo:</a:t>
            </a:r>
            <a:endParaRPr b="0" i="0" sz="700" u="none" cap="none" strike="noStrike">
              <a:solidFill>
                <a:srgbClr val="000000"/>
              </a:solidFill>
              <a:latin typeface="Arial"/>
              <a:ea typeface="Arial"/>
              <a:cs typeface="Arial"/>
              <a:sym typeface="Arial"/>
            </a:endParaRPr>
          </a:p>
        </p:txBody>
      </p:sp>
      <p:sp>
        <p:nvSpPr>
          <p:cNvPr id="164" name="Google Shape;164;g2d3d4b8dc49_0_12"/>
          <p:cNvSpPr txBox="1"/>
          <p:nvPr/>
        </p:nvSpPr>
        <p:spPr>
          <a:xfrm>
            <a:off x="1481300" y="3037500"/>
            <a:ext cx="6186900" cy="1206900"/>
          </a:xfrm>
          <a:prstGeom prst="rect">
            <a:avLst/>
          </a:prstGeom>
          <a:solidFill>
            <a:srgbClr val="1F1F1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s" sz="1050" u="none" cap="none" strike="noStrike">
                <a:solidFill>
                  <a:srgbClr val="768390"/>
                </a:solidFill>
                <a:highlight>
                  <a:srgbClr val="22272E"/>
                </a:highlight>
                <a:latin typeface="Courier New"/>
                <a:ea typeface="Courier New"/>
                <a:cs typeface="Courier New"/>
                <a:sym typeface="Courier New"/>
              </a:rPr>
              <a:t>#</a:t>
            </a:r>
            <a:r>
              <a:rPr lang="es" sz="1050">
                <a:solidFill>
                  <a:srgbClr val="768390"/>
                </a:solidFill>
                <a:highlight>
                  <a:srgbClr val="22272E"/>
                </a:highlight>
                <a:latin typeface="Courier New"/>
                <a:ea typeface="Courier New"/>
                <a:cs typeface="Courier New"/>
                <a:sym typeface="Courier New"/>
              </a:rPr>
              <a:t> La función se define con def y comienza luego de los “:”</a:t>
            </a:r>
            <a:endParaRPr b="0" i="0" sz="1050" u="none" cap="none" strike="noStrike">
              <a:solidFill>
                <a:srgbClr val="768390"/>
              </a:solidFill>
              <a:highlight>
                <a:srgbClr val="22272E"/>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F47067"/>
                </a:solidFill>
                <a:latin typeface="Courier New"/>
                <a:ea typeface="Courier New"/>
                <a:cs typeface="Courier New"/>
                <a:sym typeface="Courier New"/>
              </a:rPr>
              <a:t>def</a:t>
            </a:r>
            <a:r>
              <a:rPr lang="es" sz="1050">
                <a:solidFill>
                  <a:srgbClr val="ADBAC7"/>
                </a:solidFill>
                <a:latin typeface="Courier New"/>
                <a:ea typeface="Courier New"/>
                <a:cs typeface="Courier New"/>
                <a:sym typeface="Courier New"/>
              </a:rPr>
              <a:t> </a:t>
            </a:r>
            <a:r>
              <a:rPr lang="es" sz="1050">
                <a:solidFill>
                  <a:srgbClr val="DCBDFB"/>
                </a:solidFill>
                <a:latin typeface="Courier New"/>
                <a:ea typeface="Courier New"/>
                <a:cs typeface="Courier New"/>
                <a:sym typeface="Courier New"/>
              </a:rPr>
              <a:t>saludar</a:t>
            </a:r>
            <a:r>
              <a:rPr lang="es" sz="1050">
                <a:solidFill>
                  <a:srgbClr val="ADBAC7"/>
                </a:solidFill>
                <a:latin typeface="Courier New"/>
                <a:ea typeface="Courier New"/>
                <a:cs typeface="Courier New"/>
                <a:sym typeface="Courier New"/>
              </a:rPr>
              <a:t>():</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   </a:t>
            </a:r>
            <a:r>
              <a:rPr lang="es" sz="1050">
                <a:solidFill>
                  <a:srgbClr val="DCBDFB"/>
                </a:solidFill>
                <a:latin typeface="Courier New"/>
                <a:ea typeface="Courier New"/>
                <a:cs typeface="Courier New"/>
                <a:sym typeface="Courier New"/>
              </a:rPr>
              <a:t>print</a:t>
            </a:r>
            <a:r>
              <a:rPr lang="es" sz="1050">
                <a:solidFill>
                  <a:srgbClr val="ADBAC7"/>
                </a:solidFill>
                <a:latin typeface="Courier New"/>
                <a:ea typeface="Courier New"/>
                <a:cs typeface="Courier New"/>
                <a:sym typeface="Courier New"/>
              </a:rPr>
              <a:t>(</a:t>
            </a:r>
            <a:r>
              <a:rPr lang="es" sz="1050">
                <a:solidFill>
                  <a:srgbClr val="96D0FF"/>
                </a:solidFill>
                <a:latin typeface="Courier New"/>
                <a:ea typeface="Courier New"/>
                <a:cs typeface="Courier New"/>
                <a:sym typeface="Courier New"/>
              </a:rPr>
              <a:t>"Hola, ¡bienvenido!"</a:t>
            </a:r>
            <a:r>
              <a:rPr lang="es" sz="1050">
                <a:solidFill>
                  <a:srgbClr val="ADBAC7"/>
                </a:solidFill>
                <a:latin typeface="Courier New"/>
                <a:ea typeface="Courier New"/>
                <a:cs typeface="Courier New"/>
                <a:sym typeface="Courier New"/>
              </a:rPr>
              <a:t>)</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ADBAC7"/>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050">
                <a:solidFill>
                  <a:srgbClr val="DCBDFB"/>
                </a:solidFill>
                <a:highlight>
                  <a:srgbClr val="22272E"/>
                </a:highlight>
                <a:latin typeface="Courier New"/>
                <a:ea typeface="Courier New"/>
                <a:cs typeface="Courier New"/>
                <a:sym typeface="Courier New"/>
              </a:rPr>
              <a:t>saludar</a:t>
            </a:r>
            <a:r>
              <a:rPr lang="es" sz="1050">
                <a:solidFill>
                  <a:srgbClr val="ADBAC7"/>
                </a:solidFill>
                <a:highlight>
                  <a:srgbClr val="22272E"/>
                </a:highlight>
                <a:latin typeface="Courier New"/>
                <a:ea typeface="Courier New"/>
                <a:cs typeface="Courier New"/>
                <a:sym typeface="Courier New"/>
              </a:rPr>
              <a:t>() #  &lt;-- Aquí invocamos a la función “saludar()”</a:t>
            </a:r>
            <a:endParaRPr sz="1050">
              <a:solidFill>
                <a:srgbClr val="ADBAC7"/>
              </a:solidFill>
              <a:highlight>
                <a:srgbClr val="22272E"/>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ADBAC7"/>
              </a:solidFill>
              <a:latin typeface="Courier New"/>
              <a:ea typeface="Courier New"/>
              <a:cs typeface="Courier New"/>
              <a:sym typeface="Courier New"/>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g30981396fee_0_64"/>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cxnSp>
        <p:nvCxnSpPr>
          <p:cNvPr id="174" name="Google Shape;174;g30981396fee_0_64"/>
          <p:cNvCxnSpPr/>
          <p:nvPr/>
        </p:nvCxnSpPr>
        <p:spPr>
          <a:xfrm rot="5731">
            <a:off x="555358" y="1438738"/>
            <a:ext cx="5758808" cy="0"/>
          </a:xfrm>
          <a:prstGeom prst="straightConnector1">
            <a:avLst/>
          </a:prstGeom>
          <a:noFill/>
          <a:ln cap="rnd" cmpd="sng" w="9525">
            <a:solidFill>
              <a:srgbClr val="9900FF"/>
            </a:solidFill>
            <a:prstDash val="solid"/>
            <a:round/>
            <a:headEnd len="sm" w="sm" type="none"/>
            <a:tailEnd len="sm" w="sm" type="none"/>
          </a:ln>
        </p:spPr>
      </p:cxnSp>
      <p:grpSp>
        <p:nvGrpSpPr>
          <p:cNvPr id="175" name="Google Shape;175;g30981396fee_0_64"/>
          <p:cNvGrpSpPr/>
          <p:nvPr/>
        </p:nvGrpSpPr>
        <p:grpSpPr>
          <a:xfrm>
            <a:off x="555362" y="631437"/>
            <a:ext cx="700421" cy="692039"/>
            <a:chOff x="0" y="0"/>
            <a:chExt cx="1867789" cy="1845437"/>
          </a:xfrm>
        </p:grpSpPr>
        <p:sp>
          <p:nvSpPr>
            <p:cNvPr id="176" name="Google Shape;176;g30981396fee_0_64"/>
            <p:cNvSpPr/>
            <p:nvPr/>
          </p:nvSpPr>
          <p:spPr>
            <a:xfrm>
              <a:off x="12700" y="12700"/>
              <a:ext cx="1842389" cy="1820037"/>
            </a:xfrm>
            <a:custGeom>
              <a:rect b="b" l="l" r="r" t="t"/>
              <a:pathLst>
                <a:path extrusionOk="0" h="1820037" w="1842389">
                  <a:moveTo>
                    <a:pt x="0" y="0"/>
                  </a:moveTo>
                  <a:lnTo>
                    <a:pt x="1842389" y="0"/>
                  </a:lnTo>
                  <a:lnTo>
                    <a:pt x="1842389" y="1820037"/>
                  </a:lnTo>
                  <a:lnTo>
                    <a:pt x="0" y="1820037"/>
                  </a:lnTo>
                  <a:close/>
                </a:path>
              </a:pathLst>
            </a:custGeom>
            <a:solidFill>
              <a:srgbClr val="FFAB40"/>
            </a:solidFill>
            <a:ln>
              <a:noFill/>
            </a:ln>
          </p:spPr>
        </p:sp>
        <p:sp>
          <p:nvSpPr>
            <p:cNvPr id="177" name="Google Shape;177;g30981396fee_0_64"/>
            <p:cNvSpPr/>
            <p:nvPr/>
          </p:nvSpPr>
          <p:spPr>
            <a:xfrm>
              <a:off x="0" y="0"/>
              <a:ext cx="1867789" cy="1845437"/>
            </a:xfrm>
            <a:custGeom>
              <a:rect b="b" l="l" r="r" t="t"/>
              <a:pathLst>
                <a:path extrusionOk="0" h="1845437" w="1867789">
                  <a:moveTo>
                    <a:pt x="12700" y="0"/>
                  </a:moveTo>
                  <a:lnTo>
                    <a:pt x="1855089" y="0"/>
                  </a:lnTo>
                  <a:cubicBezTo>
                    <a:pt x="1862074" y="0"/>
                    <a:pt x="1867789" y="5715"/>
                    <a:pt x="1867789" y="12700"/>
                  </a:cubicBezTo>
                  <a:lnTo>
                    <a:pt x="1867789" y="1832737"/>
                  </a:lnTo>
                  <a:cubicBezTo>
                    <a:pt x="1867789" y="1839722"/>
                    <a:pt x="1862074" y="1845437"/>
                    <a:pt x="1855089" y="1845437"/>
                  </a:cubicBezTo>
                  <a:lnTo>
                    <a:pt x="12700" y="1845437"/>
                  </a:lnTo>
                  <a:cubicBezTo>
                    <a:pt x="5715" y="1845437"/>
                    <a:pt x="0" y="1839722"/>
                    <a:pt x="0" y="1832737"/>
                  </a:cubicBezTo>
                  <a:lnTo>
                    <a:pt x="0" y="12700"/>
                  </a:lnTo>
                  <a:cubicBezTo>
                    <a:pt x="0" y="5715"/>
                    <a:pt x="5715" y="0"/>
                    <a:pt x="12700" y="0"/>
                  </a:cubicBezTo>
                  <a:moveTo>
                    <a:pt x="12700" y="25400"/>
                  </a:moveTo>
                  <a:lnTo>
                    <a:pt x="12700" y="12700"/>
                  </a:lnTo>
                  <a:lnTo>
                    <a:pt x="25400" y="12700"/>
                  </a:lnTo>
                  <a:lnTo>
                    <a:pt x="25400" y="1832737"/>
                  </a:lnTo>
                  <a:lnTo>
                    <a:pt x="12700" y="1832737"/>
                  </a:lnTo>
                  <a:lnTo>
                    <a:pt x="12700" y="1820037"/>
                  </a:lnTo>
                  <a:lnTo>
                    <a:pt x="1855089" y="1820037"/>
                  </a:lnTo>
                  <a:lnTo>
                    <a:pt x="1855089" y="1832737"/>
                  </a:lnTo>
                  <a:lnTo>
                    <a:pt x="1842389" y="1832737"/>
                  </a:lnTo>
                  <a:lnTo>
                    <a:pt x="1842389" y="12700"/>
                  </a:lnTo>
                  <a:lnTo>
                    <a:pt x="1855089" y="12700"/>
                  </a:lnTo>
                  <a:lnTo>
                    <a:pt x="1855089" y="25400"/>
                  </a:lnTo>
                  <a:lnTo>
                    <a:pt x="12700" y="25400"/>
                  </a:lnTo>
                  <a:close/>
                </a:path>
              </a:pathLst>
            </a:custGeom>
            <a:solidFill>
              <a:srgbClr val="59595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8" name="Google Shape;178;g30981396fee_0_64"/>
          <p:cNvSpPr txBox="1"/>
          <p:nvPr/>
        </p:nvSpPr>
        <p:spPr>
          <a:xfrm>
            <a:off x="1342696" y="719975"/>
            <a:ext cx="73173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chemeClr val="dk1"/>
              </a:buClr>
              <a:buSzPts val="1100"/>
              <a:buFont typeface="Arial"/>
              <a:buNone/>
            </a:pPr>
            <a:r>
              <a:rPr lang="es" sz="3000">
                <a:solidFill>
                  <a:schemeClr val="dk1"/>
                </a:solidFill>
                <a:latin typeface="Archivo Black"/>
                <a:ea typeface="Archivo Black"/>
                <a:cs typeface="Archivo Black"/>
                <a:sym typeface="Archivo Black"/>
              </a:rPr>
              <a:t>¿Qué son los argumentos?</a:t>
            </a:r>
            <a:endParaRPr b="0" i="0" sz="3100" u="none" cap="none" strike="noStrike">
              <a:solidFill>
                <a:srgbClr val="000000"/>
              </a:solidFill>
              <a:latin typeface="Archivo Black"/>
              <a:ea typeface="Archivo Black"/>
              <a:cs typeface="Archivo Black"/>
              <a:sym typeface="Archivo Black"/>
            </a:endParaRPr>
          </a:p>
        </p:txBody>
      </p:sp>
      <p:sp>
        <p:nvSpPr>
          <p:cNvPr id="179" name="Google Shape;179;g30981396fee_0_64"/>
          <p:cNvSpPr txBox="1"/>
          <p:nvPr/>
        </p:nvSpPr>
        <p:spPr>
          <a:xfrm>
            <a:off x="555350" y="1650850"/>
            <a:ext cx="8104500" cy="406500"/>
          </a:xfrm>
          <a:prstGeom prst="rect">
            <a:avLst/>
          </a:prstGeom>
          <a:noFill/>
          <a:ln>
            <a:noFill/>
          </a:ln>
        </p:spPr>
        <p:txBody>
          <a:bodyPr anchorCtr="0" anchor="t" bIns="0" lIns="0" spcFirstLastPara="1" rIns="0" wrap="square" tIns="0">
            <a:spAutoFit/>
          </a:bodyPr>
          <a:lstStyle/>
          <a:p>
            <a:pPr indent="0" lvl="0" marL="0" marR="0" rtl="0" algn="l">
              <a:lnSpc>
                <a:spcPct val="120008"/>
              </a:lnSpc>
              <a:spcBef>
                <a:spcPts val="0"/>
              </a:spcBef>
              <a:spcAft>
                <a:spcPts val="0"/>
              </a:spcAft>
              <a:buClr>
                <a:srgbClr val="000000"/>
              </a:buClr>
              <a:buSzPts val="1400"/>
              <a:buFont typeface="Arial"/>
              <a:buNone/>
            </a:pPr>
            <a:r>
              <a:rPr lang="es" sz="1200">
                <a:latin typeface="Archivo Narrow"/>
                <a:ea typeface="Archivo Narrow"/>
                <a:cs typeface="Archivo Narrow"/>
                <a:sym typeface="Archivo Narrow"/>
              </a:rPr>
              <a:t>Los </a:t>
            </a:r>
            <a:r>
              <a:rPr b="1" lang="es" sz="1200">
                <a:latin typeface="Archivo Narrow"/>
                <a:ea typeface="Archivo Narrow"/>
                <a:cs typeface="Archivo Narrow"/>
                <a:sym typeface="Archivo Narrow"/>
              </a:rPr>
              <a:t>argumentos</a:t>
            </a:r>
            <a:r>
              <a:rPr lang="es" sz="1200">
                <a:latin typeface="Archivo Narrow"/>
                <a:ea typeface="Archivo Narrow"/>
                <a:cs typeface="Archivo Narrow"/>
                <a:sym typeface="Archivo Narrow"/>
              </a:rPr>
              <a:t> y </a:t>
            </a:r>
            <a:r>
              <a:rPr b="1" lang="es" sz="1200">
                <a:latin typeface="Archivo Narrow"/>
                <a:ea typeface="Archivo Narrow"/>
                <a:cs typeface="Archivo Narrow"/>
                <a:sym typeface="Archivo Narrow"/>
              </a:rPr>
              <a:t>parámetros</a:t>
            </a:r>
            <a:r>
              <a:rPr lang="es" sz="1200">
                <a:latin typeface="Archivo Narrow"/>
                <a:ea typeface="Archivo Narrow"/>
                <a:cs typeface="Archivo Narrow"/>
                <a:sym typeface="Archivo Narrow"/>
              </a:rPr>
              <a:t> permiten pasar información a las funciones.  En este ejemplo, a y b son </a:t>
            </a:r>
            <a:r>
              <a:rPr b="1" lang="es" sz="1200">
                <a:latin typeface="Archivo Narrow"/>
                <a:ea typeface="Archivo Narrow"/>
                <a:cs typeface="Archivo Narrow"/>
                <a:sym typeface="Archivo Narrow"/>
              </a:rPr>
              <a:t>parámetros</a:t>
            </a:r>
            <a:r>
              <a:rPr lang="es" sz="1200">
                <a:latin typeface="Archivo Narrow"/>
                <a:ea typeface="Archivo Narrow"/>
                <a:cs typeface="Archivo Narrow"/>
                <a:sym typeface="Archivo Narrow"/>
              </a:rPr>
              <a:t> de la función sumar. Cuando llamás a la función, le pasás dos valores (</a:t>
            </a:r>
            <a:r>
              <a:rPr b="1" lang="es" sz="1200">
                <a:latin typeface="Archivo Narrow"/>
                <a:ea typeface="Archivo Narrow"/>
                <a:cs typeface="Archivo Narrow"/>
                <a:sym typeface="Archivo Narrow"/>
              </a:rPr>
              <a:t>argumentos</a:t>
            </a:r>
            <a:r>
              <a:rPr lang="es" sz="1200">
                <a:latin typeface="Archivo Narrow"/>
                <a:ea typeface="Archivo Narrow"/>
                <a:cs typeface="Archivo Narrow"/>
                <a:sym typeface="Archivo Narrow"/>
              </a:rPr>
              <a:t>) que ocuparán esos lugares:</a:t>
            </a:r>
            <a:endParaRPr sz="1200">
              <a:latin typeface="Archivo Narrow"/>
              <a:ea typeface="Archivo Narrow"/>
              <a:cs typeface="Archivo Narrow"/>
              <a:sym typeface="Archivo Narrow"/>
            </a:endParaRPr>
          </a:p>
        </p:txBody>
      </p:sp>
      <p:pic>
        <p:nvPicPr>
          <p:cNvPr id="180" name="Google Shape;180;g30981396fee_0_64"/>
          <p:cNvPicPr preferRelativeResize="0"/>
          <p:nvPr/>
        </p:nvPicPr>
        <p:blipFill rotWithShape="1">
          <a:blip r:embed="rId4">
            <a:alphaModFix/>
          </a:blip>
          <a:srcRect b="0" l="0" r="0" t="0"/>
          <a:stretch/>
        </p:blipFill>
        <p:spPr>
          <a:xfrm>
            <a:off x="636162" y="708046"/>
            <a:ext cx="538801" cy="538799"/>
          </a:xfrm>
          <a:prstGeom prst="rect">
            <a:avLst/>
          </a:prstGeom>
          <a:noFill/>
          <a:ln>
            <a:noFill/>
          </a:ln>
        </p:spPr>
      </p:pic>
      <p:sp>
        <p:nvSpPr>
          <p:cNvPr id="181" name="Google Shape;181;g30981396fee_0_64"/>
          <p:cNvSpPr txBox="1"/>
          <p:nvPr/>
        </p:nvSpPr>
        <p:spPr>
          <a:xfrm>
            <a:off x="1794300" y="2908025"/>
            <a:ext cx="5555400" cy="1182600"/>
          </a:xfrm>
          <a:prstGeom prst="rect">
            <a:avLst/>
          </a:prstGeom>
          <a:solidFill>
            <a:srgbClr val="1F1F1F"/>
          </a:solid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s" sz="1050">
                <a:solidFill>
                  <a:srgbClr val="F47067"/>
                </a:solidFill>
                <a:latin typeface="Courier New"/>
                <a:ea typeface="Courier New"/>
                <a:cs typeface="Courier New"/>
                <a:sym typeface="Courier New"/>
              </a:rPr>
              <a:t>def</a:t>
            </a:r>
            <a:r>
              <a:rPr lang="es" sz="1050">
                <a:solidFill>
                  <a:srgbClr val="ADBAC7"/>
                </a:solidFill>
                <a:latin typeface="Courier New"/>
                <a:ea typeface="Courier New"/>
                <a:cs typeface="Courier New"/>
                <a:sym typeface="Courier New"/>
              </a:rPr>
              <a:t> </a:t>
            </a:r>
            <a:r>
              <a:rPr lang="es" sz="1050">
                <a:solidFill>
                  <a:srgbClr val="DCBDFB"/>
                </a:solidFill>
                <a:latin typeface="Courier New"/>
                <a:ea typeface="Courier New"/>
                <a:cs typeface="Courier New"/>
                <a:sym typeface="Courier New"/>
              </a:rPr>
              <a:t>sumar</a:t>
            </a:r>
            <a:r>
              <a:rPr lang="es" sz="1050">
                <a:solidFill>
                  <a:srgbClr val="ADBAC7"/>
                </a:solidFill>
                <a:latin typeface="Courier New"/>
                <a:ea typeface="Courier New"/>
                <a:cs typeface="Courier New"/>
                <a:sym typeface="Courier New"/>
              </a:rPr>
              <a:t>(</a:t>
            </a:r>
            <a:r>
              <a:rPr lang="es" sz="1050">
                <a:solidFill>
                  <a:srgbClr val="F69D50"/>
                </a:solidFill>
                <a:latin typeface="Courier New"/>
                <a:ea typeface="Courier New"/>
                <a:cs typeface="Courier New"/>
                <a:sym typeface="Courier New"/>
              </a:rPr>
              <a:t>a</a:t>
            </a:r>
            <a:r>
              <a:rPr lang="es" sz="1050">
                <a:solidFill>
                  <a:srgbClr val="ADBAC7"/>
                </a:solidFill>
                <a:latin typeface="Courier New"/>
                <a:ea typeface="Courier New"/>
                <a:cs typeface="Courier New"/>
                <a:sym typeface="Courier New"/>
              </a:rPr>
              <a:t>, </a:t>
            </a:r>
            <a:r>
              <a:rPr lang="es" sz="1050">
                <a:solidFill>
                  <a:srgbClr val="F69D50"/>
                </a:solidFill>
                <a:latin typeface="Courier New"/>
                <a:ea typeface="Courier New"/>
                <a:cs typeface="Courier New"/>
                <a:sym typeface="Courier New"/>
              </a:rPr>
              <a:t>b</a:t>
            </a:r>
            <a:r>
              <a:rPr lang="es" sz="1050">
                <a:solidFill>
                  <a:srgbClr val="ADBAC7"/>
                </a:solidFill>
                <a:latin typeface="Courier New"/>
                <a:ea typeface="Courier New"/>
                <a:cs typeface="Courier New"/>
                <a:sym typeface="Courier New"/>
              </a:rPr>
              <a:t>):</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   resultado </a:t>
            </a:r>
            <a:r>
              <a:rPr lang="es" sz="1050">
                <a:solidFill>
                  <a:srgbClr val="F47067"/>
                </a:solidFill>
                <a:latin typeface="Courier New"/>
                <a:ea typeface="Courier New"/>
                <a:cs typeface="Courier New"/>
                <a:sym typeface="Courier New"/>
              </a:rPr>
              <a:t>=</a:t>
            </a:r>
            <a:r>
              <a:rPr lang="es" sz="1050">
                <a:solidFill>
                  <a:srgbClr val="ADBAC7"/>
                </a:solidFill>
                <a:latin typeface="Courier New"/>
                <a:ea typeface="Courier New"/>
                <a:cs typeface="Courier New"/>
                <a:sym typeface="Courier New"/>
              </a:rPr>
              <a:t> </a:t>
            </a:r>
            <a:r>
              <a:rPr lang="es" sz="1050">
                <a:solidFill>
                  <a:srgbClr val="F69D50"/>
                </a:solidFill>
                <a:latin typeface="Courier New"/>
                <a:ea typeface="Courier New"/>
                <a:cs typeface="Courier New"/>
                <a:sym typeface="Courier New"/>
              </a:rPr>
              <a:t>a</a:t>
            </a:r>
            <a:r>
              <a:rPr lang="es" sz="1050">
                <a:solidFill>
                  <a:srgbClr val="ADBAC7"/>
                </a:solidFill>
                <a:latin typeface="Courier New"/>
                <a:ea typeface="Courier New"/>
                <a:cs typeface="Courier New"/>
                <a:sym typeface="Courier New"/>
              </a:rPr>
              <a:t> </a:t>
            </a:r>
            <a:r>
              <a:rPr lang="es" sz="1050">
                <a:solidFill>
                  <a:srgbClr val="F47067"/>
                </a:solidFill>
                <a:latin typeface="Courier New"/>
                <a:ea typeface="Courier New"/>
                <a:cs typeface="Courier New"/>
                <a:sym typeface="Courier New"/>
              </a:rPr>
              <a:t>+</a:t>
            </a:r>
            <a:r>
              <a:rPr lang="es" sz="1050">
                <a:solidFill>
                  <a:srgbClr val="ADBAC7"/>
                </a:solidFill>
                <a:latin typeface="Courier New"/>
                <a:ea typeface="Courier New"/>
                <a:cs typeface="Courier New"/>
                <a:sym typeface="Courier New"/>
              </a:rPr>
              <a:t> </a:t>
            </a:r>
            <a:r>
              <a:rPr lang="es" sz="1050">
                <a:solidFill>
                  <a:srgbClr val="F69D50"/>
                </a:solidFill>
                <a:latin typeface="Courier New"/>
                <a:ea typeface="Courier New"/>
                <a:cs typeface="Courier New"/>
                <a:sym typeface="Courier New"/>
              </a:rPr>
              <a:t>b</a:t>
            </a:r>
            <a:endParaRPr sz="1050">
              <a:solidFill>
                <a:srgbClr val="F69D50"/>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ADBAC7"/>
                </a:solidFill>
                <a:latin typeface="Courier New"/>
                <a:ea typeface="Courier New"/>
                <a:cs typeface="Courier New"/>
                <a:sym typeface="Courier New"/>
              </a:rPr>
              <a:t>   </a:t>
            </a:r>
            <a:r>
              <a:rPr lang="es" sz="1050">
                <a:solidFill>
                  <a:srgbClr val="DCBDFB"/>
                </a:solidFill>
                <a:latin typeface="Courier New"/>
                <a:ea typeface="Courier New"/>
                <a:cs typeface="Courier New"/>
                <a:sym typeface="Courier New"/>
              </a:rPr>
              <a:t>print</a:t>
            </a:r>
            <a:r>
              <a:rPr lang="es" sz="1050">
                <a:solidFill>
                  <a:srgbClr val="ADBAC7"/>
                </a:solidFill>
                <a:latin typeface="Courier New"/>
                <a:ea typeface="Courier New"/>
                <a:cs typeface="Courier New"/>
                <a:sym typeface="Courier New"/>
              </a:rPr>
              <a:t>(</a:t>
            </a:r>
            <a:r>
              <a:rPr lang="es" sz="1050">
                <a:solidFill>
                  <a:srgbClr val="96D0FF"/>
                </a:solidFill>
                <a:latin typeface="Courier New"/>
                <a:ea typeface="Courier New"/>
                <a:cs typeface="Courier New"/>
                <a:sym typeface="Courier New"/>
              </a:rPr>
              <a:t>"El resultado es:"</a:t>
            </a:r>
            <a:r>
              <a:rPr lang="es" sz="1050">
                <a:solidFill>
                  <a:srgbClr val="ADBAC7"/>
                </a:solidFill>
                <a:latin typeface="Courier New"/>
                <a:ea typeface="Courier New"/>
                <a:cs typeface="Courier New"/>
                <a:sym typeface="Courier New"/>
              </a:rPr>
              <a:t>, resultado)</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s" sz="1050">
                <a:solidFill>
                  <a:srgbClr val="DCBDFB"/>
                </a:solidFill>
                <a:latin typeface="Courier New"/>
                <a:ea typeface="Courier New"/>
                <a:cs typeface="Courier New"/>
                <a:sym typeface="Courier New"/>
              </a:rPr>
              <a:t>sumar</a:t>
            </a:r>
            <a:r>
              <a:rPr lang="es" sz="1050">
                <a:solidFill>
                  <a:srgbClr val="ADBAC7"/>
                </a:solidFill>
                <a:latin typeface="Courier New"/>
                <a:ea typeface="Courier New"/>
                <a:cs typeface="Courier New"/>
                <a:sym typeface="Courier New"/>
              </a:rPr>
              <a:t>(</a:t>
            </a:r>
            <a:r>
              <a:rPr lang="es" sz="1050">
                <a:solidFill>
                  <a:srgbClr val="6CB6FF"/>
                </a:solidFill>
                <a:latin typeface="Courier New"/>
                <a:ea typeface="Courier New"/>
                <a:cs typeface="Courier New"/>
                <a:sym typeface="Courier New"/>
              </a:rPr>
              <a:t>5</a:t>
            </a:r>
            <a:r>
              <a:rPr lang="es" sz="1050">
                <a:solidFill>
                  <a:srgbClr val="ADBAC7"/>
                </a:solidFill>
                <a:latin typeface="Courier New"/>
                <a:ea typeface="Courier New"/>
                <a:cs typeface="Courier New"/>
                <a:sym typeface="Courier New"/>
              </a:rPr>
              <a:t>, </a:t>
            </a:r>
            <a:r>
              <a:rPr lang="es" sz="1050">
                <a:solidFill>
                  <a:srgbClr val="6CB6FF"/>
                </a:solidFill>
                <a:latin typeface="Courier New"/>
                <a:ea typeface="Courier New"/>
                <a:cs typeface="Courier New"/>
                <a:sym typeface="Courier New"/>
              </a:rPr>
              <a:t>3</a:t>
            </a:r>
            <a:r>
              <a:rPr lang="es" sz="1050">
                <a:solidFill>
                  <a:srgbClr val="ADBAC7"/>
                </a:solidFill>
                <a:latin typeface="Courier New"/>
                <a:ea typeface="Courier New"/>
                <a:cs typeface="Courier New"/>
                <a:sym typeface="Courier New"/>
              </a:rPr>
              <a:t>)</a:t>
            </a:r>
            <a:endParaRPr sz="1050">
              <a:solidFill>
                <a:srgbClr val="768390"/>
              </a:solidFill>
              <a:highlight>
                <a:srgbClr val="22272E"/>
              </a:highlight>
              <a:latin typeface="Courier New"/>
              <a:ea typeface="Courier New"/>
              <a:cs typeface="Courier New"/>
              <a:sym typeface="Courier New"/>
            </a:endParaRPr>
          </a:p>
        </p:txBody>
      </p:sp>
      <p:grpSp>
        <p:nvGrpSpPr>
          <p:cNvPr id="182" name="Google Shape;182;g30981396fee_0_64"/>
          <p:cNvGrpSpPr/>
          <p:nvPr/>
        </p:nvGrpSpPr>
        <p:grpSpPr>
          <a:xfrm>
            <a:off x="676097" y="2458125"/>
            <a:ext cx="1497929" cy="382795"/>
            <a:chOff x="0" y="-9525"/>
            <a:chExt cx="1657918" cy="201641"/>
          </a:xfrm>
        </p:grpSpPr>
        <p:sp>
          <p:nvSpPr>
            <p:cNvPr id="183" name="Google Shape;183;g30981396fee_0_64"/>
            <p:cNvSpPr/>
            <p:nvPr/>
          </p:nvSpPr>
          <p:spPr>
            <a:xfrm>
              <a:off x="0" y="0"/>
              <a:ext cx="1657918" cy="192116"/>
            </a:xfrm>
            <a:custGeom>
              <a:rect b="b" l="l" r="r" t="t"/>
              <a:pathLst>
                <a:path extrusionOk="0" h="192116" w="1657918">
                  <a:moveTo>
                    <a:pt x="0" y="0"/>
                  </a:moveTo>
                  <a:lnTo>
                    <a:pt x="1657918" y="0"/>
                  </a:lnTo>
                  <a:lnTo>
                    <a:pt x="1657918" y="192116"/>
                  </a:lnTo>
                  <a:lnTo>
                    <a:pt x="0" y="192116"/>
                  </a:lnTo>
                  <a:close/>
                </a:path>
              </a:pathLst>
            </a:custGeom>
            <a:solidFill>
              <a:srgbClr val="FFAB40">
                <a:alpha val="49019"/>
              </a:srgbClr>
            </a:solidFill>
            <a:ln>
              <a:noFill/>
            </a:ln>
          </p:spPr>
        </p:sp>
        <p:sp>
          <p:nvSpPr>
            <p:cNvPr id="184" name="Google Shape;184;g30981396fee_0_64"/>
            <p:cNvSpPr txBox="1"/>
            <p:nvPr/>
          </p:nvSpPr>
          <p:spPr>
            <a:xfrm>
              <a:off x="0" y="-9525"/>
              <a:ext cx="1657800" cy="201600"/>
            </a:xfrm>
            <a:prstGeom prst="rect">
              <a:avLst/>
            </a:prstGeom>
            <a:noFill/>
            <a:ln>
              <a:noFill/>
            </a:ln>
          </p:spPr>
          <p:txBody>
            <a:bodyPr anchorCtr="0" anchor="ctr" bIns="25400" lIns="25400" spcFirstLastPara="1" rIns="25400" wrap="square" tIns="25400">
              <a:noAutofit/>
            </a:bodyPr>
            <a:lstStyle/>
            <a:p>
              <a:pPr indent="0" lvl="0" marL="0" marR="0" rtl="0" algn="ctr">
                <a:lnSpc>
                  <a:spcPct val="159944"/>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185" name="Google Shape;185;g30981396fee_0_64"/>
          <p:cNvSpPr txBox="1"/>
          <p:nvPr/>
        </p:nvSpPr>
        <p:spPr>
          <a:xfrm>
            <a:off x="976300" y="2486050"/>
            <a:ext cx="1016100" cy="323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2100"/>
              <a:buFont typeface="Arial"/>
              <a:buNone/>
            </a:pPr>
            <a:r>
              <a:rPr b="1" i="0" lang="es" sz="2100" u="none" cap="none" strike="noStrike">
                <a:solidFill>
                  <a:srgbClr val="000000"/>
                </a:solidFill>
                <a:latin typeface="Archivo Narrow"/>
                <a:ea typeface="Archivo Narrow"/>
                <a:cs typeface="Archivo Narrow"/>
                <a:sym typeface="Archivo Narrow"/>
              </a:rPr>
              <a:t>Ejemplo:</a:t>
            </a:r>
            <a:endParaRPr b="0" i="0" sz="7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